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handoutMasterIdLst>
    <p:handoutMasterId r:id="rId46"/>
  </p:handoutMasterIdLst>
  <p:sldIdLst>
    <p:sldId id="681" r:id="rId5"/>
    <p:sldId id="895" r:id="rId6"/>
    <p:sldId id="896" r:id="rId7"/>
    <p:sldId id="899" r:id="rId8"/>
    <p:sldId id="916" r:id="rId9"/>
    <p:sldId id="923" r:id="rId10"/>
    <p:sldId id="926" r:id="rId11"/>
    <p:sldId id="900" r:id="rId12"/>
    <p:sldId id="928" r:id="rId13"/>
    <p:sldId id="929" r:id="rId14"/>
    <p:sldId id="908" r:id="rId15"/>
    <p:sldId id="942" r:id="rId16"/>
    <p:sldId id="952" r:id="rId17"/>
    <p:sldId id="904" r:id="rId18"/>
    <p:sldId id="944" r:id="rId19"/>
    <p:sldId id="945" r:id="rId20"/>
    <p:sldId id="947" r:id="rId21"/>
    <p:sldId id="919" r:id="rId22"/>
    <p:sldId id="920" r:id="rId23"/>
    <p:sldId id="949" r:id="rId24"/>
    <p:sldId id="951" r:id="rId25"/>
    <p:sldId id="950" r:id="rId26"/>
    <p:sldId id="948" r:id="rId27"/>
    <p:sldId id="918" r:id="rId28"/>
    <p:sldId id="917" r:id="rId29"/>
    <p:sldId id="914" r:id="rId30"/>
    <p:sldId id="902" r:id="rId31"/>
    <p:sldId id="903" r:id="rId32"/>
    <p:sldId id="905" r:id="rId33"/>
    <p:sldId id="906" r:id="rId34"/>
    <p:sldId id="909" r:id="rId35"/>
    <p:sldId id="907" r:id="rId36"/>
    <p:sldId id="910" r:id="rId37"/>
    <p:sldId id="912" r:id="rId38"/>
    <p:sldId id="913" r:id="rId39"/>
    <p:sldId id="924" r:id="rId40"/>
    <p:sldId id="915" r:id="rId41"/>
    <p:sldId id="922" r:id="rId42"/>
    <p:sldId id="921" r:id="rId43"/>
    <p:sldId id="925" r:id="rId44"/>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895"/>
            <p14:sldId id="896"/>
            <p14:sldId id="899"/>
            <p14:sldId id="916"/>
            <p14:sldId id="923"/>
            <p14:sldId id="926"/>
            <p14:sldId id="900"/>
            <p14:sldId id="928"/>
            <p14:sldId id="929"/>
            <p14:sldId id="908"/>
            <p14:sldId id="942"/>
            <p14:sldId id="952"/>
            <p14:sldId id="904"/>
            <p14:sldId id="944"/>
            <p14:sldId id="945"/>
            <p14:sldId id="947"/>
            <p14:sldId id="919"/>
            <p14:sldId id="920"/>
            <p14:sldId id="949"/>
            <p14:sldId id="951"/>
            <p14:sldId id="950"/>
            <p14:sldId id="948"/>
            <p14:sldId id="918"/>
            <p14:sldId id="917"/>
            <p14:sldId id="914"/>
            <p14:sldId id="902"/>
            <p14:sldId id="903"/>
            <p14:sldId id="905"/>
            <p14:sldId id="906"/>
            <p14:sldId id="909"/>
            <p14:sldId id="907"/>
            <p14:sldId id="910"/>
            <p14:sldId id="912"/>
            <p14:sldId id="913"/>
            <p14:sldId id="924"/>
            <p14:sldId id="915"/>
            <p14:sldId id="922"/>
            <p14:sldId id="921"/>
            <p14:sldId id="9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00003"/>
    <a:srgbClr val="327B9B"/>
    <a:srgbClr val="201F32"/>
    <a:srgbClr val="194A57"/>
    <a:srgbClr val="E4E5E0"/>
    <a:srgbClr val="E4E2DC"/>
    <a:srgbClr val="FE6C45"/>
    <a:srgbClr val="122D4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09" autoAdjust="0"/>
    <p:restoredTop sz="77224" autoAdjust="0"/>
  </p:normalViewPr>
  <p:slideViewPr>
    <p:cSldViewPr snapToGrid="0">
      <p:cViewPr varScale="1">
        <p:scale>
          <a:sx n="67" d="100"/>
          <a:sy n="67" d="100"/>
        </p:scale>
        <p:origin x="606" y="72"/>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01/04/2025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01/04/2025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295142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1045918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4169670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696913" rtl="0" eaLnBrk="1" fontAlgn="base" latinLnBrk="0" hangingPunct="1">
              <a:lnSpc>
                <a:spcPct val="100000"/>
              </a:lnSpc>
              <a:spcBef>
                <a:spcPct val="0"/>
              </a:spcBef>
              <a:spcAft>
                <a:spcPct val="0"/>
              </a:spcAft>
              <a:buClrTx/>
              <a:buSzTx/>
              <a:buFontTx/>
              <a:buNone/>
              <a:tabLst/>
              <a:defRPr/>
            </a:pPr>
            <a:fld id="{B08D5FED-CE2D-4785-ABCE-070976739C94}" type="slidenum">
              <a:rPr kumimoji="0" lang="fr-FR" sz="1200" b="0" i="0" u="none" strike="noStrike" kern="1200" cap="none" spc="0" normalizeH="0" baseline="0" noProof="0" smtClean="0">
                <a:ln>
                  <a:noFill/>
                </a:ln>
                <a:solidFill>
                  <a:prstClr val="black"/>
                </a:solidFill>
                <a:effectLst/>
                <a:uLnTx/>
                <a:uFillTx/>
                <a:latin typeface="Calibri" pitchFamily="34" charset="0"/>
                <a:ea typeface="+mn-ea"/>
                <a:cs typeface="Arial" charset="0"/>
              </a:rPr>
              <a:pPr marL="0" marR="0" lvl="0" indent="0" algn="r" defTabSz="696913" rtl="0" eaLnBrk="1" fontAlgn="base" latinLnBrk="0" hangingPunct="1">
                <a:lnSpc>
                  <a:spcPct val="100000"/>
                </a:lnSpc>
                <a:spcBef>
                  <a:spcPct val="0"/>
                </a:spcBef>
                <a:spcAft>
                  <a:spcPct val="0"/>
                </a:spcAft>
                <a:buClrTx/>
                <a:buSzTx/>
                <a:buFontTx/>
                <a:buNone/>
                <a:tabLst/>
                <a:defRPr/>
              </a:pPr>
              <a:t>39</a:t>
            </a:fld>
            <a:endParaRPr kumimoji="0" lang="fr-FR" sz="12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Tree>
    <p:extLst>
      <p:ext uri="{BB962C8B-B14F-4D97-AF65-F5344CB8AC3E}">
        <p14:creationId xmlns:p14="http://schemas.microsoft.com/office/powerpoint/2010/main" val="3591764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01/04/2025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01/04/2025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01/04/2025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01/04/2025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01/04/2025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01/04/2025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01/04/2025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01/04/2025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01/04/2025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01/04/2025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01/04/2025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01/04/2025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2.jpe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2.jpe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AxaFrance/SlimFaas" TargetMode="Externa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webp"/><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488299" y="4557496"/>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534246" y="1998070"/>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88299" y="5128244"/>
            <a:ext cx="5835341" cy="861774"/>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a:p>
            <a:pPr lvl="0">
              <a:defRPr/>
            </a:pPr>
            <a:r>
              <a:rPr lang="en-US" sz="16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2703762" y="5673042"/>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4246" y="5996736"/>
            <a:ext cx="1540107" cy="62220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35">
            <a:extLst>
              <a:ext uri="{FF2B5EF4-FFF2-40B4-BE49-F238E27FC236}">
                <a16:creationId xmlns:a16="http://schemas.microsoft.com/office/drawing/2014/main" id="{39C9B144-FEA9-4594-80D4-1E15D5769FEF}"/>
              </a:ext>
            </a:extLst>
          </p:cNvPr>
          <p:cNvSpPr txBox="1"/>
          <p:nvPr/>
        </p:nvSpPr>
        <p:spPr>
          <a:xfrm>
            <a:off x="7647564" y="6274514"/>
            <a:ext cx="4425963" cy="523220"/>
          </a:xfrm>
          <a:prstGeom prst="rect">
            <a:avLst/>
          </a:prstGeom>
          <a:noFill/>
        </p:spPr>
        <p:txBody>
          <a:bodyPr wrap="square" rtlCol="0">
            <a:spAutoFit/>
          </a:bodyPr>
          <a:lstStyle/>
          <a:p>
            <a:pPr lvl="0" algn="r">
              <a:defRPr/>
            </a:pPr>
            <a:r>
              <a:rPr lang="en-US" sz="2800" dirty="0">
                <a:solidFill>
                  <a:schemeClr val="bg1">
                    <a:lumMod val="65000"/>
                  </a:schemeClr>
                </a:solidFill>
              </a:rPr>
              <a:t>2024</a:t>
            </a:r>
          </a:p>
        </p:txBody>
      </p:sp>
      <p:pic>
        <p:nvPicPr>
          <p:cNvPr id="4098" name="Picture 2">
            <a:extLst>
              <a:ext uri="{FF2B5EF4-FFF2-40B4-BE49-F238E27FC236}">
                <a16:creationId xmlns:a16="http://schemas.microsoft.com/office/drawing/2014/main" id="{50FE87DE-1E34-AC67-DAA3-9955D2E449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6921" y="135770"/>
            <a:ext cx="6138744" cy="6138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75000"/>
                  </a:schemeClr>
                </a:solidFill>
                <a:highlight>
                  <a:srgbClr val="FFFF00"/>
                </a:highlight>
              </a:rPr>
              <a:t>Mind</a:t>
            </a:r>
            <a:r>
              <a:rPr lang="fr-FR" sz="9600" dirty="0">
                <a:solidFill>
                  <a:schemeClr val="accent6">
                    <a:lumMod val="75000"/>
                  </a:schemeClr>
                </a:solidFill>
                <a:highlight>
                  <a:srgbClr val="FFFF00"/>
                </a:highlight>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824915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descr="Une image contenant texte, capture d’écran, logiciel, Icône d’ordinateur&#10;&#10;Description générée automatiquement">
            <a:extLst>
              <a:ext uri="{FF2B5EF4-FFF2-40B4-BE49-F238E27FC236}">
                <a16:creationId xmlns:a16="http://schemas.microsoft.com/office/drawing/2014/main" id="{5220CE9F-D6E3-9053-6C1E-72264F5FE163}"/>
              </a:ext>
            </a:extLst>
          </p:cNvPr>
          <p:cNvPicPr>
            <a:picLocks noGrp="1" noChangeAspect="1"/>
          </p:cNvPicPr>
          <p:nvPr>
            <p:ph idx="1"/>
          </p:nvPr>
        </p:nvPicPr>
        <p:blipFill>
          <a:blip r:embed="rId3"/>
          <a:stretch>
            <a:fillRect/>
          </a:stretch>
        </p:blipFill>
        <p:spPr>
          <a:xfrm>
            <a:off x="2291403" y="1040298"/>
            <a:ext cx="7609193" cy="5448370"/>
          </a:xfrm>
        </p:spPr>
      </p:pic>
      <p:sp>
        <p:nvSpPr>
          <p:cNvPr id="6" name="TextBox 35">
            <a:extLst>
              <a:ext uri="{FF2B5EF4-FFF2-40B4-BE49-F238E27FC236}">
                <a16:creationId xmlns:a16="http://schemas.microsoft.com/office/drawing/2014/main" id="{4243CC10-4A4B-F1AC-D2C3-488F6A72F28E}"/>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9BBB3390-046B-4D50-6C2E-F84A3AAC7C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
        <p:nvSpPr>
          <p:cNvPr id="2" name="Rectangle 1">
            <a:extLst>
              <a:ext uri="{FF2B5EF4-FFF2-40B4-BE49-F238E27FC236}">
                <a16:creationId xmlns:a16="http://schemas.microsoft.com/office/drawing/2014/main" id="{6238AC61-87FE-AA7F-D78B-C09A43261D1D}"/>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0" name="TextBox 35">
            <a:extLst>
              <a:ext uri="{FF2B5EF4-FFF2-40B4-BE49-F238E27FC236}">
                <a16:creationId xmlns:a16="http://schemas.microsoft.com/office/drawing/2014/main" id="{A1CEAD1C-C370-04AB-41DE-7BD675DD2235}"/>
              </a:ext>
            </a:extLst>
          </p:cNvPr>
          <p:cNvSpPr txBox="1"/>
          <p:nvPr/>
        </p:nvSpPr>
        <p:spPr>
          <a:xfrm>
            <a:off x="4568372" y="6626923"/>
            <a:ext cx="4425963" cy="369332"/>
          </a:xfrm>
          <a:prstGeom prst="rect">
            <a:avLst/>
          </a:prstGeom>
          <a:solidFill>
            <a:srgbClr val="FFFFFF"/>
          </a:solidFill>
        </p:spPr>
        <p:txBody>
          <a:bodyPr wrap="square" rtlCol="0">
            <a:spAutoFit/>
          </a:bodyPr>
          <a:lstStyle/>
          <a:p>
            <a:pPr lvl="0" algn="r">
              <a:defRPr/>
            </a:pPr>
            <a:endParaRPr lang="en-US" dirty="0">
              <a:solidFill>
                <a:schemeClr val="bg1">
                  <a:lumMod val="65000"/>
                </a:schemeClr>
              </a:solidFill>
            </a:endParaRPr>
          </a:p>
        </p:txBody>
      </p:sp>
      <p:sp>
        <p:nvSpPr>
          <p:cNvPr id="11" name="Rectangle 10">
            <a:extLst>
              <a:ext uri="{FF2B5EF4-FFF2-40B4-BE49-F238E27FC236}">
                <a16:creationId xmlns:a16="http://schemas.microsoft.com/office/drawing/2014/main" id="{527473F0-682F-4C77-92E8-473D84751F5F}"/>
              </a:ext>
            </a:extLst>
          </p:cNvPr>
          <p:cNvSpPr/>
          <p:nvPr/>
        </p:nvSpPr>
        <p:spPr>
          <a:xfrm>
            <a:off x="3690776" y="1396111"/>
            <a:ext cx="1454101" cy="1462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35909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 coins arrondis 2">
            <a:extLst>
              <a:ext uri="{FF2B5EF4-FFF2-40B4-BE49-F238E27FC236}">
                <a16:creationId xmlns:a16="http://schemas.microsoft.com/office/drawing/2014/main" id="{0AC6FA7A-0D00-F18A-CA40-BBE1AE57E79A}"/>
              </a:ext>
            </a:extLst>
          </p:cNvPr>
          <p:cNvSpPr/>
          <p:nvPr/>
        </p:nvSpPr>
        <p:spPr>
          <a:xfrm>
            <a:off x="7878079" y="4423401"/>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fficher l’image source">
            <a:extLst>
              <a:ext uri="{FF2B5EF4-FFF2-40B4-BE49-F238E27FC236}">
                <a16:creationId xmlns:a16="http://schemas.microsoft.com/office/drawing/2014/main" id="{E13F2EE9-112B-F75B-BC96-8F6350B53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2" y="4197151"/>
            <a:ext cx="588793" cy="57269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avec flèche 10">
            <a:extLst>
              <a:ext uri="{FF2B5EF4-FFF2-40B4-BE49-F238E27FC236}">
                <a16:creationId xmlns:a16="http://schemas.microsoft.com/office/drawing/2014/main" id="{A215886C-F2E1-CBBF-F366-FCFFF29B3F9E}"/>
              </a:ext>
            </a:extLst>
          </p:cNvPr>
          <p:cNvCxnSpPr>
            <a:cxnSpLocks/>
            <a:stCxn id="83" idx="3"/>
          </p:cNvCxnSpPr>
          <p:nvPr/>
        </p:nvCxnSpPr>
        <p:spPr>
          <a:xfrm>
            <a:off x="3598745" y="3139101"/>
            <a:ext cx="4279334" cy="16957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570251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alphaModFix amt="38000"/>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ln>
            <a:noFill/>
          </a:ln>
        </p:spPr>
      </p:pic>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cxnSp>
        <p:nvCxnSpPr>
          <p:cNvPr id="13" name="Connecteur droit avec flèche 12">
            <a:extLst>
              <a:ext uri="{FF2B5EF4-FFF2-40B4-BE49-F238E27FC236}">
                <a16:creationId xmlns:a16="http://schemas.microsoft.com/office/drawing/2014/main" id="{43580902-598B-8E21-1CDC-15412816174A}"/>
              </a:ext>
            </a:extLst>
          </p:cNvPr>
          <p:cNvCxnSpPr>
            <a:cxnSpLocks/>
            <a:stCxn id="83" idx="3"/>
            <a:endCxn id="14" idx="1"/>
          </p:cNvCxnSpPr>
          <p:nvPr/>
        </p:nvCxnSpPr>
        <p:spPr>
          <a:xfrm>
            <a:off x="3598745" y="3139101"/>
            <a:ext cx="1741438" cy="2934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0F0F7BB0-7164-F2D5-ED0C-3BF4FB687391}"/>
              </a:ext>
            </a:extLst>
          </p:cNvPr>
          <p:cNvSpPr/>
          <p:nvPr/>
        </p:nvSpPr>
        <p:spPr>
          <a:xfrm>
            <a:off x="5340183" y="3167915"/>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1F2C1F0-DDA0-43C0-3D48-0CB560D85B68}"/>
              </a:ext>
            </a:extLst>
          </p:cNvPr>
          <p:cNvCxnSpPr>
            <a:cxnSpLocks/>
            <a:stCxn id="14" idx="3"/>
            <a:endCxn id="17" idx="1"/>
          </p:cNvCxnSpPr>
          <p:nvPr/>
        </p:nvCxnSpPr>
        <p:spPr>
          <a:xfrm>
            <a:off x="6057901" y="3432573"/>
            <a:ext cx="1820178" cy="354337"/>
          </a:xfrm>
          <a:prstGeom prst="straightConnector1">
            <a:avLst/>
          </a:prstGeom>
          <a:ln w="38100">
            <a:solidFill>
              <a:schemeClr val="dk1">
                <a:alpha val="41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11" name="Picture 2" descr="Afficher l’image source">
            <a:extLst>
              <a:ext uri="{FF2B5EF4-FFF2-40B4-BE49-F238E27FC236}">
                <a16:creationId xmlns:a16="http://schemas.microsoft.com/office/drawing/2014/main" id="{B0519960-6BF0-06DD-46B9-113F59A7A7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2121" y="3007865"/>
            <a:ext cx="384409" cy="37389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17D870D-2592-E725-BA4A-DAE054170295}"/>
              </a:ext>
            </a:extLst>
          </p:cNvPr>
          <p:cNvSpPr/>
          <p:nvPr/>
        </p:nvSpPr>
        <p:spPr>
          <a:xfrm>
            <a:off x="5335417" y="3848960"/>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B562127E-C4D3-A3DC-2B15-6FA38199813B}"/>
              </a:ext>
            </a:extLst>
          </p:cNvPr>
          <p:cNvSpPr/>
          <p:nvPr/>
        </p:nvSpPr>
        <p:spPr>
          <a:xfrm>
            <a:off x="5344939" y="4515714"/>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Picture 2" descr="Afficher l’image source">
            <a:extLst>
              <a:ext uri="{FF2B5EF4-FFF2-40B4-BE49-F238E27FC236}">
                <a16:creationId xmlns:a16="http://schemas.microsoft.com/office/drawing/2014/main" id="{EB914A50-6ED3-4832-4BE9-6E395198DD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212" y="3729319"/>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Afficher l’image source">
            <a:extLst>
              <a:ext uri="{FF2B5EF4-FFF2-40B4-BE49-F238E27FC236}">
                <a16:creationId xmlns:a16="http://schemas.microsoft.com/office/drawing/2014/main" id="{299E5A2D-A706-4994-2C22-C108406B6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869" y="4403041"/>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583315F1-5B3B-C9D1-961D-749DB31E8F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3194386"/>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EC0627BC-807D-B004-E564-E49E386539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3890" y="3888368"/>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E707DCEF-0744-C908-5823-3A6CE43A81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4546325"/>
            <a:ext cx="510757" cy="51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8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15188E-E932-683C-03F8-8B4A962799E9}"/>
              </a:ext>
            </a:extLst>
          </p:cNvPr>
          <p:cNvSpPr>
            <a:spLocks noGrp="1"/>
          </p:cNvSpPr>
          <p:nvPr>
            <p:ph idx="1"/>
          </p:nvPr>
        </p:nvSpPr>
        <p:spPr/>
        <p:txBody>
          <a:bodyPr/>
          <a:lstStyle/>
          <a:p>
            <a:endParaRPr lang="fr-FR" dirty="0"/>
          </a:p>
        </p:txBody>
      </p:sp>
      <p:sp>
        <p:nvSpPr>
          <p:cNvPr id="6" name="TextBox 35">
            <a:extLst>
              <a:ext uri="{FF2B5EF4-FFF2-40B4-BE49-F238E27FC236}">
                <a16:creationId xmlns:a16="http://schemas.microsoft.com/office/drawing/2014/main" id="{1358F9AC-36BB-66FB-9474-9913B121078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B76F5054-524D-300B-E56C-A9B3036135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9" name="Rectangle 8">
            <a:extLst>
              <a:ext uri="{FF2B5EF4-FFF2-40B4-BE49-F238E27FC236}">
                <a16:creationId xmlns:a16="http://schemas.microsoft.com/office/drawing/2014/main" id="{3BD9AB77-09A5-22AC-A949-E3EFEA008E37}"/>
              </a:ext>
            </a:extLst>
          </p:cNvPr>
          <p:cNvSpPr/>
          <p:nvPr/>
        </p:nvSpPr>
        <p:spPr>
          <a:xfrm>
            <a:off x="6525306" y="1378759"/>
            <a:ext cx="4594033" cy="418420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a:solidFill>
                  <a:schemeClr val="bg1"/>
                </a:solidFill>
              </a:rPr>
              <a:t>Dynamic </a:t>
            </a:r>
          </a:p>
          <a:p>
            <a:pPr algn="ctr"/>
            <a:r>
              <a:rPr lang="fr-FR" sz="6000" dirty="0">
                <a:solidFill>
                  <a:schemeClr val="bg1"/>
                </a:solidFill>
              </a:rPr>
              <a:t>105 € / 1Gi</a:t>
            </a:r>
          </a:p>
        </p:txBody>
      </p:sp>
      <p:sp>
        <p:nvSpPr>
          <p:cNvPr id="10" name="Rectangle 9">
            <a:extLst>
              <a:ext uri="{FF2B5EF4-FFF2-40B4-BE49-F238E27FC236}">
                <a16:creationId xmlns:a16="http://schemas.microsoft.com/office/drawing/2014/main" id="{019C7FDB-7CBE-9F7F-ED61-BAB67F886282}"/>
              </a:ext>
            </a:extLst>
          </p:cNvPr>
          <p:cNvSpPr/>
          <p:nvPr/>
        </p:nvSpPr>
        <p:spPr>
          <a:xfrm>
            <a:off x="1172027" y="1378760"/>
            <a:ext cx="4515998" cy="41842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err="1">
                <a:solidFill>
                  <a:schemeClr val="bg1"/>
                </a:solidFill>
              </a:rPr>
              <a:t>Reserved</a:t>
            </a:r>
            <a:r>
              <a:rPr lang="fr-FR" sz="6000" dirty="0">
                <a:solidFill>
                  <a:schemeClr val="bg1"/>
                </a:solidFill>
              </a:rPr>
              <a:t>  </a:t>
            </a:r>
          </a:p>
          <a:p>
            <a:pPr algn="ctr"/>
            <a:r>
              <a:rPr lang="fr-FR" sz="6000" dirty="0">
                <a:solidFill>
                  <a:schemeClr val="bg1"/>
                </a:solidFill>
              </a:rPr>
              <a:t>75 € / 1 Gi</a:t>
            </a:r>
          </a:p>
        </p:txBody>
      </p:sp>
      <p:sp>
        <p:nvSpPr>
          <p:cNvPr id="4" name="Rectangle 3">
            <a:extLst>
              <a:ext uri="{FF2B5EF4-FFF2-40B4-BE49-F238E27FC236}">
                <a16:creationId xmlns:a16="http://schemas.microsoft.com/office/drawing/2014/main" id="{DBD51E6D-DCBE-E2B6-2CD0-5FC0E5EDC062}"/>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2" name="Titre 1">
            <a:extLst>
              <a:ext uri="{FF2B5EF4-FFF2-40B4-BE49-F238E27FC236}">
                <a16:creationId xmlns:a16="http://schemas.microsoft.com/office/drawing/2014/main" id="{CA746AD8-96AB-F52C-B50F-31EB01C4906E}"/>
              </a:ext>
            </a:extLst>
          </p:cNvPr>
          <p:cNvSpPr>
            <a:spLocks noGrp="1"/>
          </p:cNvSpPr>
          <p:nvPr>
            <p:ph type="title"/>
          </p:nvPr>
        </p:nvSpPr>
        <p:spPr>
          <a:xfrm>
            <a:off x="-25561" y="5642985"/>
            <a:ext cx="12191999" cy="922113"/>
          </a:xfrm>
        </p:spPr>
        <p:txBody>
          <a:bodyPr/>
          <a:lstStyle/>
          <a:p>
            <a:pPr algn="ctr"/>
            <a:r>
              <a:rPr lang="fr-FR" dirty="0">
                <a:solidFill>
                  <a:schemeClr val="bg1">
                    <a:lumMod val="65000"/>
                  </a:schemeClr>
                </a:solidFill>
              </a:rPr>
              <a:t>2 </a:t>
            </a:r>
            <a:r>
              <a:rPr lang="fr-FR" dirty="0" err="1">
                <a:solidFill>
                  <a:schemeClr val="bg1">
                    <a:lumMod val="65000"/>
                  </a:schemeClr>
                </a:solidFill>
              </a:rPr>
              <a:t>Provisionning</a:t>
            </a:r>
            <a:r>
              <a:rPr lang="fr-FR" dirty="0">
                <a:solidFill>
                  <a:schemeClr val="bg1">
                    <a:lumMod val="65000"/>
                  </a:schemeClr>
                </a:solidFill>
              </a:rPr>
              <a:t> mode</a:t>
            </a:r>
          </a:p>
        </p:txBody>
      </p:sp>
    </p:spTree>
    <p:extLst>
      <p:ext uri="{BB962C8B-B14F-4D97-AF65-F5344CB8AC3E}">
        <p14:creationId xmlns:p14="http://schemas.microsoft.com/office/powerpoint/2010/main" val="3816755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1637372"/>
            <a:ext cx="10515600" cy="1325563"/>
          </a:xfrm>
        </p:spPr>
        <p:txBody>
          <a:bodyPr/>
          <a:lstStyle/>
          <a:p>
            <a:pPr algn="ctr"/>
            <a:r>
              <a:rPr lang="fr-FR" dirty="0"/>
              <a:t>4 Environments</a:t>
            </a:r>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337815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337815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staging</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338155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340083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8" name="TextBox 35">
            <a:extLst>
              <a:ext uri="{FF2B5EF4-FFF2-40B4-BE49-F238E27FC236}">
                <a16:creationId xmlns:a16="http://schemas.microsoft.com/office/drawing/2014/main" id="{1DDB047E-DE1D-D5FB-8548-210BA73A0B3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9" name="Graphique 8">
            <a:extLst>
              <a:ext uri="{FF2B5EF4-FFF2-40B4-BE49-F238E27FC236}">
                <a16:creationId xmlns:a16="http://schemas.microsoft.com/office/drawing/2014/main" id="{3AFE24E8-49CA-000C-3C57-7890395CEE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10" name="Rectangle 9">
            <a:extLst>
              <a:ext uri="{FF2B5EF4-FFF2-40B4-BE49-F238E27FC236}">
                <a16:creationId xmlns:a16="http://schemas.microsoft.com/office/drawing/2014/main" id="{EE77E2C6-58B2-6B73-3527-3B1073DDF8E6}"/>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Tree>
    <p:extLst>
      <p:ext uri="{BB962C8B-B14F-4D97-AF65-F5344CB8AC3E}">
        <p14:creationId xmlns:p14="http://schemas.microsoft.com/office/powerpoint/2010/main" val="3447334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386E9FD-1EB2-3D88-88AF-38B617ACE03A}"/>
              </a:ext>
            </a:extLst>
          </p:cNvPr>
          <p:cNvSpPr>
            <a:spLocks noGrp="1"/>
          </p:cNvSpPr>
          <p:nvPr>
            <p:ph idx="1"/>
          </p:nvPr>
        </p:nvSpPr>
        <p:spPr/>
        <p:txBody>
          <a:bodyPr/>
          <a:lstStyle/>
          <a:p>
            <a:endParaRPr lang="fr-FR" dirty="0"/>
          </a:p>
        </p:txBody>
      </p:sp>
      <p:sp>
        <p:nvSpPr>
          <p:cNvPr id="5" name="Rectangle 4">
            <a:extLst>
              <a:ext uri="{FF2B5EF4-FFF2-40B4-BE49-F238E27FC236}">
                <a16:creationId xmlns:a16="http://schemas.microsoft.com/office/drawing/2014/main" id="{BFC4DB3F-C6F9-0247-5FBF-774EBC0FB30B}"/>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8" name="ZoneTexte 7">
            <a:extLst>
              <a:ext uri="{FF2B5EF4-FFF2-40B4-BE49-F238E27FC236}">
                <a16:creationId xmlns:a16="http://schemas.microsoft.com/office/drawing/2014/main" id="{BED4A188-3A65-ABF0-CC12-809F1BFCC2D3}"/>
              </a:ext>
            </a:extLst>
          </p:cNvPr>
          <p:cNvSpPr txBox="1"/>
          <p:nvPr/>
        </p:nvSpPr>
        <p:spPr>
          <a:xfrm>
            <a:off x="309390" y="1138911"/>
            <a:ext cx="11149069" cy="5016758"/>
          </a:xfrm>
          <a:prstGeom prst="rect">
            <a:avLst/>
          </a:prstGeom>
          <a:noFill/>
        </p:spPr>
        <p:txBody>
          <a:bodyPr wrap="square">
            <a:spAutoFit/>
          </a:bodyPr>
          <a:lstStyle/>
          <a:p>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TimeZoneID</a:t>
            </a:r>
            <a:r>
              <a:rPr lang="fr-FR" sz="3200" dirty="0">
                <a:solidFill>
                  <a:schemeClr val="accent6">
                    <a:lumMod val="50000"/>
                  </a:schemeClr>
                </a:solidFill>
              </a:rPr>
              <a:t>":"</a:t>
            </a:r>
            <a:r>
              <a:rPr lang="fr-FR" sz="3200" dirty="0">
                <a:solidFill>
                  <a:schemeClr val="bg2">
                    <a:lumMod val="25000"/>
                  </a:schemeClr>
                </a:solidFill>
              </a:rPr>
              <a:t>Europe/Paris</a:t>
            </a:r>
            <a:r>
              <a:rPr lang="fr-FR" sz="3200" dirty="0">
                <a:solidFill>
                  <a:schemeClr val="accent6">
                    <a:lumMod val="50000"/>
                  </a:schemeClr>
                </a:solidFill>
              </a:rPr>
              <a:t>", </a:t>
            </a:r>
          </a:p>
          <a:p>
            <a:r>
              <a:rPr lang="fr-FR" sz="3200" dirty="0">
                <a:solidFill>
                  <a:schemeClr val="accent6">
                    <a:lumMod val="50000"/>
                  </a:schemeClr>
                </a:solidFill>
              </a:rPr>
              <a:t>  "</a:t>
            </a:r>
            <a:r>
              <a:rPr lang="fr-FR" sz="3200" dirty="0">
                <a:solidFill>
                  <a:schemeClr val="accent1">
                    <a:lumMod val="50000"/>
                  </a:schemeClr>
                </a:solidFill>
              </a:rPr>
              <a:t>Default</a:t>
            </a:r>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WakeUp</a:t>
            </a:r>
            <a:r>
              <a:rPr lang="fr-FR" sz="3200" dirty="0">
                <a:solidFill>
                  <a:schemeClr val="accent6">
                    <a:lumMod val="50000"/>
                  </a:schemeClr>
                </a:solidFill>
              </a:rPr>
              <a:t>":["</a:t>
            </a:r>
            <a:r>
              <a:rPr lang="fr-FR" sz="3200" dirty="0">
                <a:solidFill>
                  <a:schemeClr val="bg2">
                    <a:lumMod val="25000"/>
                  </a:schemeClr>
                </a:solidFill>
              </a:rPr>
              <a:t>07:00</a:t>
            </a:r>
            <a:r>
              <a:rPr lang="fr-FR" sz="3200" dirty="0">
                <a:solidFill>
                  <a:schemeClr val="accent6">
                    <a:lumMod val="50000"/>
                  </a:schemeClr>
                </a:solidFill>
              </a:rPr>
              <a:t>"], </a:t>
            </a:r>
            <a:r>
              <a:rPr lang="fr-FR" sz="2000" dirty="0">
                <a:solidFill>
                  <a:schemeClr val="accent6">
                    <a:lumMod val="60000"/>
                    <a:lumOff val="40000"/>
                  </a:schemeClr>
                </a:solidFill>
              </a:rPr>
              <a:t>// Wake up your infrastructure at 07:00</a:t>
            </a:r>
          </a:p>
          <a:p>
            <a:r>
              <a:rPr lang="fr-FR" sz="3200" dirty="0">
                <a:solidFill>
                  <a:schemeClr val="accent6">
                    <a:lumMod val="50000"/>
                  </a:schemeClr>
                </a:solidFill>
              </a:rPr>
              <a:t>    "</a:t>
            </a:r>
            <a:r>
              <a:rPr lang="fr-FR" sz="3200" dirty="0" err="1">
                <a:solidFill>
                  <a:schemeClr val="accent1">
                    <a:lumMod val="50000"/>
                  </a:schemeClr>
                </a:solidFill>
              </a:rPr>
              <a:t>ScaleDownTimeout</a:t>
            </a:r>
            <a:r>
              <a:rPr lang="fr-FR" sz="3200" dirty="0">
                <a:solidFill>
                  <a:schemeClr val="accent6">
                    <a:lumMod val="50000"/>
                  </a:schemeClr>
                </a:solidFill>
              </a:rPr>
              <a:t>":[</a:t>
            </a:r>
          </a:p>
          <a:p>
            <a:r>
              <a:rPr lang="fr-FR" sz="3200" dirty="0">
                <a:solidFill>
                  <a:schemeClr val="accent6">
                    <a:lumMod val="50000"/>
                  </a:schemeClr>
                </a:solidFill>
              </a:rPr>
              <a:t>	{"</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07:00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43200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12 </a:t>
            </a:r>
            <a:r>
              <a:rPr lang="fr-FR" sz="2000" dirty="0" err="1">
                <a:solidFill>
                  <a:schemeClr val="accent6">
                    <a:lumMod val="60000"/>
                    <a:lumOff val="40000"/>
                  </a:schemeClr>
                </a:solidFill>
              </a:rPr>
              <a:t>hours</a:t>
            </a:r>
            <a:r>
              <a:rPr lang="fr-FR" sz="2000" dirty="0">
                <a:solidFill>
                  <a:schemeClr val="accent6">
                    <a:lumMod val="60000"/>
                    <a:lumOff val="40000"/>
                  </a:schemeClr>
                </a:solidFill>
              </a:rPr>
              <a:t> of </a:t>
            </a:r>
            <a:r>
              <a:rPr lang="fr-FR" sz="2000" dirty="0" err="1">
                <a:solidFill>
                  <a:schemeClr val="accent6">
                    <a:lumMod val="60000"/>
                    <a:lumOff val="40000"/>
                  </a:schemeClr>
                </a:solidFill>
              </a:rPr>
              <a:t>inactivity</a:t>
            </a:r>
            <a:r>
              <a:rPr lang="fr-FR" sz="3200" dirty="0">
                <a:solidFill>
                  <a:schemeClr val="accent6">
                    <a:lumMod val="60000"/>
                    <a:lumOff val="40000"/>
                  </a:schemeClr>
                </a:solidFill>
              </a:rPr>
              <a:t>     	</a:t>
            </a:r>
            <a:r>
              <a:rPr lang="fr-FR" sz="3200" dirty="0">
                <a:solidFill>
                  <a:schemeClr val="accent6">
                    <a:lumMod val="50000"/>
                  </a:schemeClr>
                </a:solidFill>
              </a:rPr>
              <a:t>{"</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21:00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600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10 minutes of </a:t>
            </a:r>
            <a:r>
              <a:rPr lang="fr-FR" sz="2000" dirty="0" err="1">
                <a:solidFill>
                  <a:schemeClr val="accent6">
                    <a:lumMod val="60000"/>
                    <a:lumOff val="40000"/>
                  </a:schemeClr>
                </a:solidFill>
              </a:rPr>
              <a:t>inactivity</a:t>
            </a:r>
            <a:br>
              <a:rPr lang="fr-FR" sz="3200" dirty="0">
                <a:solidFill>
                  <a:schemeClr val="accent6">
                    <a:lumMod val="60000"/>
                    <a:lumOff val="40000"/>
                  </a:schemeClr>
                </a:solidFill>
              </a:rPr>
            </a:br>
            <a:r>
              <a:rPr lang="fr-FR" sz="3200" dirty="0">
                <a:solidFill>
                  <a:schemeClr val="accent6">
                    <a:lumMod val="60000"/>
                    <a:lumOff val="40000"/>
                  </a:schemeClr>
                </a:solidFill>
              </a:rPr>
              <a:t>	</a:t>
            </a:r>
            <a:r>
              <a:rPr lang="fr-FR" sz="3200" dirty="0">
                <a:solidFill>
                  <a:schemeClr val="accent6">
                    <a:lumMod val="50000"/>
                  </a:schemeClr>
                </a:solidFill>
              </a:rPr>
              <a:t>]</a:t>
            </a:r>
          </a:p>
          <a:p>
            <a:r>
              <a:rPr lang="fr-FR" sz="3200" dirty="0">
                <a:solidFill>
                  <a:schemeClr val="accent6">
                    <a:lumMod val="50000"/>
                  </a:schemeClr>
                </a:solidFill>
              </a:rPr>
              <a:t>  }</a:t>
            </a:r>
          </a:p>
          <a:p>
            <a:r>
              <a:rPr lang="fr-FR" sz="3200" dirty="0">
                <a:solidFill>
                  <a:schemeClr val="accent6">
                    <a:lumMod val="50000"/>
                  </a:schemeClr>
                </a:solidFill>
              </a:rPr>
              <a:t>}</a:t>
            </a:r>
          </a:p>
        </p:txBody>
      </p:sp>
      <p:sp>
        <p:nvSpPr>
          <p:cNvPr id="2" name="Titre 1">
            <a:extLst>
              <a:ext uri="{FF2B5EF4-FFF2-40B4-BE49-F238E27FC236}">
                <a16:creationId xmlns:a16="http://schemas.microsoft.com/office/drawing/2014/main" id="{5C316109-94BB-F08F-8352-64A9BEEEB8E8}"/>
              </a:ext>
            </a:extLst>
          </p:cNvPr>
          <p:cNvSpPr>
            <a:spLocks noGrp="1"/>
          </p:cNvSpPr>
          <p:nvPr>
            <p:ph type="title"/>
          </p:nvPr>
        </p:nvSpPr>
        <p:spPr>
          <a:xfrm>
            <a:off x="6325968" y="5056307"/>
            <a:ext cx="4971270" cy="1325563"/>
          </a:xfrm>
          <a:solidFill>
            <a:schemeClr val="bg1">
              <a:lumMod val="50000"/>
            </a:schemeClr>
          </a:solidFill>
        </p:spPr>
        <p:txBody>
          <a:bodyPr/>
          <a:lstStyle/>
          <a:p>
            <a:pPr algn="ctr"/>
            <a:r>
              <a:rPr lang="fr-FR" b="1" i="0" dirty="0" err="1">
                <a:solidFill>
                  <a:schemeClr val="bg1"/>
                </a:solidFill>
                <a:effectLst/>
                <a:latin typeface="-apple-system"/>
              </a:rPr>
              <a:t>SlimFaas</a:t>
            </a:r>
            <a:r>
              <a:rPr lang="fr-FR" b="1" i="0" dirty="0">
                <a:solidFill>
                  <a:schemeClr val="bg1"/>
                </a:solidFill>
                <a:effectLst/>
                <a:latin typeface="-apple-system"/>
              </a:rPr>
              <a:t>/Schedule</a:t>
            </a:r>
            <a:endParaRPr lang="fr-FR" dirty="0">
              <a:solidFill>
                <a:schemeClr val="bg1"/>
              </a:solidFill>
            </a:endParaRPr>
          </a:p>
        </p:txBody>
      </p:sp>
      <p:sp>
        <p:nvSpPr>
          <p:cNvPr id="6" name="TextBox 35">
            <a:extLst>
              <a:ext uri="{FF2B5EF4-FFF2-40B4-BE49-F238E27FC236}">
                <a16:creationId xmlns:a16="http://schemas.microsoft.com/office/drawing/2014/main" id="{DB1751A5-EE2C-C951-FE3E-48070A405F2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43D1EDEE-E8E0-D9E9-0E82-0CC46D767C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4043698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75000"/>
                  </a:schemeClr>
                </a:solidFill>
                <a:highlight>
                  <a:srgbClr val="FFFF00"/>
                </a:highlight>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620695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713510" y="2204123"/>
            <a:ext cx="8764979" cy="1862048"/>
          </a:xfrm>
          <a:prstGeom prst="rect">
            <a:avLst/>
          </a:prstGeom>
          <a:solidFill>
            <a:srgbClr val="122D46"/>
          </a:solidFill>
        </p:spPr>
        <p:txBody>
          <a:bodyPr wrap="square" rtlCol="0">
            <a:spAutoFit/>
          </a:bodyPr>
          <a:lstStyle/>
          <a:p>
            <a:pPr algn="ctr"/>
            <a:r>
              <a:rPr lang="fr-FR" sz="11500" dirty="0">
                <a:solidFill>
                  <a:schemeClr val="accent6">
                    <a:lumMod val="40000"/>
                    <a:lumOff val="60000"/>
                  </a:schemeClr>
                </a:solidFill>
              </a:rPr>
              <a:t>WHAT NEXT ?</a:t>
            </a:r>
            <a:endParaRPr lang="fr-FR" sz="115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926072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FA564C8-A2C6-6F7F-55F7-19E14F62BBBB}"/>
              </a:ext>
            </a:extLst>
          </p:cNvPr>
          <p:cNvSpPr>
            <a:spLocks noGrp="1"/>
          </p:cNvSpPr>
          <p:nvPr>
            <p:ph idx="1"/>
          </p:nvPr>
        </p:nvSpPr>
        <p:spPr/>
        <p:txBody>
          <a:bodyPr/>
          <a:lstStyle/>
          <a:p>
            <a:endParaRPr lang="fr-FR"/>
          </a:p>
        </p:txBody>
      </p:sp>
      <p:pic>
        <p:nvPicPr>
          <p:cNvPr id="8" name="Graphique 7">
            <a:extLst>
              <a:ext uri="{FF2B5EF4-FFF2-40B4-BE49-F238E27FC236}">
                <a16:creationId xmlns:a16="http://schemas.microsoft.com/office/drawing/2014/main" id="{2F6920D6-3720-ED01-8484-1190595D11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1028" name="Picture 4" descr="Aperçu de l’image">
            <a:extLst>
              <a:ext uri="{FF2B5EF4-FFF2-40B4-BE49-F238E27FC236}">
                <a16:creationId xmlns:a16="http://schemas.microsoft.com/office/drawing/2014/main" id="{DB756D0A-22C3-E17D-80D1-4DAA69DB3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287250" cy="70212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42FA98D4-A04A-FE44-A5A0-ACC802EE0D11}"/>
              </a:ext>
            </a:extLst>
          </p:cNvPr>
          <p:cNvSpPr txBox="1"/>
          <p:nvPr/>
        </p:nvSpPr>
        <p:spPr>
          <a:xfrm>
            <a:off x="167054" y="5848322"/>
            <a:ext cx="12551004" cy="923330"/>
          </a:xfrm>
          <a:prstGeom prst="rect">
            <a:avLst/>
          </a:prstGeom>
          <a:noFill/>
        </p:spPr>
        <p:txBody>
          <a:bodyPr wrap="square">
            <a:spAutoFit/>
          </a:bodyPr>
          <a:lstStyle/>
          <a:p>
            <a:r>
              <a:rPr lang="fr-FR" sz="5400" dirty="0">
                <a:solidFill>
                  <a:schemeClr val="bg2">
                    <a:lumMod val="90000"/>
                  </a:schemeClr>
                </a:solidFill>
                <a:hlinkClick r:id="rId5">
                  <a:extLst>
                    <a:ext uri="{A12FA001-AC4F-418D-AE19-62706E023703}">
                      <ahyp:hlinkClr xmlns:ahyp="http://schemas.microsoft.com/office/drawing/2018/hyperlinkcolor" val="tx"/>
                    </a:ext>
                  </a:extLst>
                </a:hlinkClick>
              </a:rPr>
              <a:t>https://github.com/AxaFrance/SlimFaas</a:t>
            </a:r>
            <a:endParaRPr lang="fr-FR" sz="5400" dirty="0">
              <a:solidFill>
                <a:schemeClr val="bg2">
                  <a:lumMod val="90000"/>
                </a:schemeClr>
              </a:solidFill>
            </a:endParaRPr>
          </a:p>
        </p:txBody>
      </p:sp>
      <p:sp>
        <p:nvSpPr>
          <p:cNvPr id="13" name="ZoneTexte 12">
            <a:extLst>
              <a:ext uri="{FF2B5EF4-FFF2-40B4-BE49-F238E27FC236}">
                <a16:creationId xmlns:a16="http://schemas.microsoft.com/office/drawing/2014/main" id="{83484A49-C4D7-D6DE-AE2A-67720D6F80DF}"/>
              </a:ext>
            </a:extLst>
          </p:cNvPr>
          <p:cNvSpPr txBox="1"/>
          <p:nvPr/>
        </p:nvSpPr>
        <p:spPr>
          <a:xfrm>
            <a:off x="3451860" y="0"/>
            <a:ext cx="4104009" cy="1107996"/>
          </a:xfrm>
          <a:prstGeom prst="rect">
            <a:avLst/>
          </a:prstGeom>
          <a:noFill/>
        </p:spPr>
        <p:txBody>
          <a:bodyPr wrap="none" rtlCol="0">
            <a:spAutoFit/>
          </a:bodyPr>
          <a:lstStyle/>
          <a:p>
            <a:r>
              <a:rPr lang="fr-FR" sz="6600" dirty="0">
                <a:solidFill>
                  <a:srgbClr val="100003"/>
                </a:solidFill>
              </a:rPr>
              <a:t>Conclusion</a:t>
            </a:r>
          </a:p>
        </p:txBody>
      </p:sp>
    </p:spTree>
    <p:extLst>
      <p:ext uri="{BB962C8B-B14F-4D97-AF65-F5344CB8AC3E}">
        <p14:creationId xmlns:p14="http://schemas.microsoft.com/office/powerpoint/2010/main" val="1295729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pic>
        <p:nvPicPr>
          <p:cNvPr id="5" name="Image 4" descr="Une image contenant habits, personne, jeans, Visage humain&#10;&#10;Description générée automatiquement">
            <a:extLst>
              <a:ext uri="{FF2B5EF4-FFF2-40B4-BE49-F238E27FC236}">
                <a16:creationId xmlns:a16="http://schemas.microsoft.com/office/drawing/2014/main" id="{9AB5801C-9A6A-4E9B-AAF9-A55D23FA95ED}"/>
              </a:ext>
            </a:extLst>
          </p:cNvPr>
          <p:cNvPicPr>
            <a:picLocks noChangeAspect="1"/>
          </p:cNvPicPr>
          <p:nvPr/>
        </p:nvPicPr>
        <p:blipFill>
          <a:blip r:embed="rId2"/>
          <a:stretch>
            <a:fillRect/>
          </a:stretch>
        </p:blipFill>
        <p:spPr>
          <a:xfrm>
            <a:off x="4136571" y="0"/>
            <a:ext cx="3918857" cy="6858000"/>
          </a:xfrm>
          <a:prstGeom prst="rect">
            <a:avLst/>
          </a:prstGeom>
        </p:spPr>
      </p:pic>
      <p:sp>
        <p:nvSpPr>
          <p:cNvPr id="4" name="ZoneTexte 3">
            <a:extLst>
              <a:ext uri="{FF2B5EF4-FFF2-40B4-BE49-F238E27FC236}">
                <a16:creationId xmlns:a16="http://schemas.microsoft.com/office/drawing/2014/main" id="{112440FF-7D7B-ADC0-1D27-C4C87DC351E7}"/>
              </a:ext>
            </a:extLst>
          </p:cNvPr>
          <p:cNvSpPr txBox="1"/>
          <p:nvPr/>
        </p:nvSpPr>
        <p:spPr>
          <a:xfrm>
            <a:off x="25562" y="1686301"/>
            <a:ext cx="4413738" cy="3139321"/>
          </a:xfrm>
          <a:prstGeom prst="rect">
            <a:avLst/>
          </a:prstGeom>
          <a:noFill/>
        </p:spPr>
        <p:txBody>
          <a:bodyPr wrap="square" rtlCol="0">
            <a:spAutoFit/>
          </a:bodyPr>
          <a:lstStyle/>
          <a:p>
            <a:pPr algn="ctr"/>
            <a:r>
              <a:rPr lang="fr-FR" sz="6600" dirty="0" err="1">
                <a:solidFill>
                  <a:schemeClr val="accent6">
                    <a:lumMod val="75000"/>
                  </a:schemeClr>
                </a:solidFill>
              </a:rPr>
              <a:t>Before</a:t>
            </a:r>
            <a:r>
              <a:rPr lang="fr-FR" sz="6600" dirty="0">
                <a:solidFill>
                  <a:schemeClr val="accent6">
                    <a:lumMod val="75000"/>
                  </a:schemeClr>
                </a:solidFill>
              </a:rPr>
              <a:t> </a:t>
            </a:r>
            <a:r>
              <a:rPr lang="fr-FR" sz="6600" dirty="0" err="1">
                <a:solidFill>
                  <a:schemeClr val="accent6">
                    <a:lumMod val="75000"/>
                  </a:schemeClr>
                </a:solidFill>
              </a:rPr>
              <a:t>SlimFaas</a:t>
            </a:r>
            <a:endParaRPr lang="fr-FR" sz="6600" dirty="0">
              <a:solidFill>
                <a:schemeClr val="accent6">
                  <a:lumMod val="75000"/>
                </a:schemeClr>
              </a:solidFill>
            </a:endParaRPr>
          </a:p>
          <a:p>
            <a:pPr algn="ctr"/>
            <a:endParaRPr lang="fr-FR" sz="6600" dirty="0">
              <a:solidFill>
                <a:schemeClr val="accent6">
                  <a:lumMod val="75000"/>
                </a:schemeClr>
              </a:solidFill>
            </a:endParaRPr>
          </a:p>
        </p:txBody>
      </p:sp>
      <p:sp>
        <p:nvSpPr>
          <p:cNvPr id="6" name="TextBox 35">
            <a:extLst>
              <a:ext uri="{FF2B5EF4-FFF2-40B4-BE49-F238E27FC236}">
                <a16:creationId xmlns:a16="http://schemas.microsoft.com/office/drawing/2014/main" id="{798ED9EA-6CB2-21B3-7E41-51B2FD15E05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7973F0CC-7E5D-BEB4-68A4-122375B5FD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9" name="ZoneTexte 8">
            <a:extLst>
              <a:ext uri="{FF2B5EF4-FFF2-40B4-BE49-F238E27FC236}">
                <a16:creationId xmlns:a16="http://schemas.microsoft.com/office/drawing/2014/main" id="{2A9687D0-19A1-1E0E-ABEA-149C9B152303}"/>
              </a:ext>
            </a:extLst>
          </p:cNvPr>
          <p:cNvSpPr txBox="1"/>
          <p:nvPr/>
        </p:nvSpPr>
        <p:spPr>
          <a:xfrm>
            <a:off x="8055428" y="2001838"/>
            <a:ext cx="4136572" cy="2800767"/>
          </a:xfrm>
          <a:prstGeom prst="rect">
            <a:avLst/>
          </a:prstGeom>
          <a:solidFill>
            <a:schemeClr val="bg2">
              <a:lumMod val="25000"/>
            </a:schemeClr>
          </a:solidFill>
        </p:spPr>
        <p:txBody>
          <a:bodyPr wrap="square">
            <a:spAutoFit/>
          </a:bodyPr>
          <a:lstStyle/>
          <a:p>
            <a:r>
              <a:rPr lang="fr-FR" sz="4400" dirty="0">
                <a:solidFill>
                  <a:schemeClr val="bg1"/>
                </a:solidFill>
              </a:rPr>
              <a:t>200 € per </a:t>
            </a:r>
            <a:r>
              <a:rPr lang="fr-FR" sz="4400" dirty="0" err="1">
                <a:solidFill>
                  <a:schemeClr val="bg1"/>
                </a:solidFill>
              </a:rPr>
              <a:t>day</a:t>
            </a:r>
            <a:endParaRPr lang="fr-FR" sz="4400" dirty="0">
              <a:solidFill>
                <a:schemeClr val="bg1"/>
              </a:solidFill>
            </a:endParaRPr>
          </a:p>
          <a:p>
            <a:endParaRPr lang="fr-FR" sz="4400" dirty="0">
              <a:solidFill>
                <a:schemeClr val="bg1"/>
              </a:solidFill>
            </a:endParaRPr>
          </a:p>
          <a:p>
            <a:r>
              <a:rPr lang="fr-FR" sz="4400" dirty="0">
                <a:solidFill>
                  <a:schemeClr val="bg1"/>
                </a:solidFill>
              </a:rPr>
              <a:t>6000 € per </a:t>
            </a:r>
            <a:r>
              <a:rPr lang="fr-FR" sz="4400" dirty="0" err="1">
                <a:solidFill>
                  <a:schemeClr val="bg1"/>
                </a:solidFill>
              </a:rPr>
              <a:t>month</a:t>
            </a:r>
            <a:endParaRPr lang="fr-FR" sz="4400" dirty="0">
              <a:solidFill>
                <a:schemeClr val="bg1"/>
              </a:solidFill>
            </a:endParaRPr>
          </a:p>
        </p:txBody>
      </p:sp>
      <p:sp>
        <p:nvSpPr>
          <p:cNvPr id="8" name="Rectangle 7">
            <a:extLst>
              <a:ext uri="{FF2B5EF4-FFF2-40B4-BE49-F238E27FC236}">
                <a16:creationId xmlns:a16="http://schemas.microsoft.com/office/drawing/2014/main" id="{1CA38ACF-D320-1377-69C3-FF89DA6859BB}"/>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spTree>
    <p:extLst>
      <p:ext uri="{BB962C8B-B14F-4D97-AF65-F5344CB8AC3E}">
        <p14:creationId xmlns:p14="http://schemas.microsoft.com/office/powerpoint/2010/main" val="4212300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7A2AA3-9C89-18D1-D0D0-5931CBDB3A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C09F8E9-8C7E-AB16-141B-9B086B881F06}"/>
              </a:ext>
            </a:extLst>
          </p:cNvPr>
          <p:cNvSpPr>
            <a:spLocks noGrp="1"/>
          </p:cNvSpPr>
          <p:nvPr>
            <p:ph idx="1"/>
          </p:nvPr>
        </p:nvSpPr>
        <p:spPr/>
        <p:txBody>
          <a:bodyPr/>
          <a:lstStyle/>
          <a:p>
            <a:endParaRPr lang="fr-FR"/>
          </a:p>
        </p:txBody>
      </p:sp>
      <p:pic>
        <p:nvPicPr>
          <p:cNvPr id="2050" name="Picture 2" descr="Aperçu de l’image">
            <a:extLst>
              <a:ext uri="{FF2B5EF4-FFF2-40B4-BE49-F238E27FC236}">
                <a16:creationId xmlns:a16="http://schemas.microsoft.com/office/drawing/2014/main" id="{DBD4DA60-5B76-505A-CBD2-5FFBA2A2A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429"/>
            <a:ext cx="12276772" cy="7015299"/>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53917259-D6A2-8BA6-277D-1F93555294ED}"/>
              </a:ext>
            </a:extLst>
          </p:cNvPr>
          <p:cNvSpPr txBox="1"/>
          <p:nvPr/>
        </p:nvSpPr>
        <p:spPr>
          <a:xfrm>
            <a:off x="4400550" y="-96540"/>
            <a:ext cx="3200684" cy="923330"/>
          </a:xfrm>
          <a:prstGeom prst="rect">
            <a:avLst/>
          </a:prstGeom>
          <a:noFill/>
        </p:spPr>
        <p:txBody>
          <a:bodyPr wrap="none" rtlCol="0">
            <a:spAutoFit/>
          </a:bodyPr>
          <a:lstStyle/>
          <a:p>
            <a:r>
              <a:rPr lang="fr-FR" sz="5400" dirty="0">
                <a:solidFill>
                  <a:schemeClr val="bg1"/>
                </a:solidFill>
              </a:rPr>
              <a:t>Thank You</a:t>
            </a:r>
          </a:p>
        </p:txBody>
      </p:sp>
    </p:spTree>
    <p:extLst>
      <p:ext uri="{BB962C8B-B14F-4D97-AF65-F5344CB8AC3E}">
        <p14:creationId xmlns:p14="http://schemas.microsoft.com/office/powerpoint/2010/main" val="1946442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7C17F8-71BE-AFBC-860E-1EA1A2FEA6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6C9DBCE-B862-A38F-E085-CEC95555561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93250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182C3B-F924-FA5D-94B5-8FE4B6F7160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6F1F4A4-772F-5131-FBAB-AB6E833DA5F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5833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50C287-43E8-A9EF-9A9A-305BEB3D4A9E}"/>
              </a:ext>
            </a:extLst>
          </p:cNvPr>
          <p:cNvSpPr>
            <a:spLocks noGrp="1"/>
          </p:cNvSpPr>
          <p:nvPr>
            <p:ph type="title"/>
          </p:nvPr>
        </p:nvSpPr>
        <p:spPr/>
        <p:txBody>
          <a:bodyPr/>
          <a:lstStyle/>
          <a:p>
            <a:endParaRPr lang="fr-FR"/>
          </a:p>
        </p:txBody>
      </p:sp>
      <p:pic>
        <p:nvPicPr>
          <p:cNvPr id="7" name="Espace réservé du contenu 6">
            <a:extLst>
              <a:ext uri="{FF2B5EF4-FFF2-40B4-BE49-F238E27FC236}">
                <a16:creationId xmlns:a16="http://schemas.microsoft.com/office/drawing/2014/main" id="{02366BEF-FC27-045C-9A36-38B0D0DD9178}"/>
              </a:ext>
            </a:extLst>
          </p:cNvPr>
          <p:cNvPicPr>
            <a:picLocks noGrp="1" noChangeAspect="1"/>
          </p:cNvPicPr>
          <p:nvPr>
            <p:ph idx="1"/>
          </p:nvPr>
        </p:nvPicPr>
        <p:blipFill>
          <a:blip r:embed="rId2"/>
          <a:stretch>
            <a:fillRect/>
          </a:stretch>
        </p:blipFill>
        <p:spPr>
          <a:xfrm>
            <a:off x="0" y="-1"/>
            <a:ext cx="12203930" cy="6973677"/>
          </a:xfrm>
        </p:spPr>
      </p:pic>
      <p:pic>
        <p:nvPicPr>
          <p:cNvPr id="8" name="Image 7">
            <a:extLst>
              <a:ext uri="{FF2B5EF4-FFF2-40B4-BE49-F238E27FC236}">
                <a16:creationId xmlns:a16="http://schemas.microsoft.com/office/drawing/2014/main" id="{2DB32941-5E43-1F5E-C0E1-7248D3960C7C}"/>
              </a:ext>
            </a:extLst>
          </p:cNvPr>
          <p:cNvPicPr>
            <a:picLocks noChangeAspect="1"/>
          </p:cNvPicPr>
          <p:nvPr/>
        </p:nvPicPr>
        <p:blipFill>
          <a:blip r:embed="rId3"/>
          <a:stretch>
            <a:fillRect/>
          </a:stretch>
        </p:blipFill>
        <p:spPr>
          <a:xfrm>
            <a:off x="10428041" y="6488668"/>
            <a:ext cx="1738395" cy="328520"/>
          </a:xfrm>
          <a:prstGeom prst="rect">
            <a:avLst/>
          </a:prstGeom>
        </p:spPr>
      </p:pic>
      <p:pic>
        <p:nvPicPr>
          <p:cNvPr id="9" name="Graphique 8">
            <a:extLst>
              <a:ext uri="{FF2B5EF4-FFF2-40B4-BE49-F238E27FC236}">
                <a16:creationId xmlns:a16="http://schemas.microsoft.com/office/drawing/2014/main" id="{3E058162-0FF1-D61C-FE83-1B92C2B740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10" name="Picture 2">
            <a:extLst>
              <a:ext uri="{FF2B5EF4-FFF2-40B4-BE49-F238E27FC236}">
                <a16:creationId xmlns:a16="http://schemas.microsoft.com/office/drawing/2014/main" id="{C987DBF4-AADE-42E7-1859-3B9377E321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46" r="16874"/>
          <a:stretch/>
        </p:blipFill>
        <p:spPr bwMode="auto">
          <a:xfrm>
            <a:off x="5679749" y="2698817"/>
            <a:ext cx="1216810" cy="1027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070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75000"/>
                  </a:schemeClr>
                </a:solidFill>
              </a:rPr>
              <a:t>Why</a:t>
            </a:r>
            <a:r>
              <a:rPr lang="fr-FR" sz="7200" dirty="0">
                <a:solidFill>
                  <a:schemeClr val="accent6">
                    <a:lumMod val="75000"/>
                  </a:schemeClr>
                </a:solidFill>
              </a:rPr>
              <a:t> </a:t>
            </a:r>
            <a:r>
              <a:rPr lang="fr-FR" sz="7200" dirty="0" err="1">
                <a:solidFill>
                  <a:schemeClr val="accent6">
                    <a:lumMod val="75000"/>
                  </a:schemeClr>
                </a:solidFill>
              </a:rPr>
              <a:t>SlimFaas</a:t>
            </a:r>
            <a:r>
              <a:rPr lang="fr-FR" sz="7200" dirty="0">
                <a:solidFill>
                  <a:schemeClr val="accent6">
                    <a:lumMod val="75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2884FE3C-EF44-540D-DC49-4AD97D45BF5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3406B75C-891A-2D20-7335-A2C8F67F24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402957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75000"/>
                  </a:schemeClr>
                </a:solidFill>
              </a:rPr>
              <a:t>Awesome</a:t>
            </a:r>
            <a:r>
              <a:rPr lang="fr-FR" sz="7200" dirty="0">
                <a:solidFill>
                  <a:schemeClr val="accent6">
                    <a:lumMod val="75000"/>
                  </a:schemeClr>
                </a:solidFill>
              </a:rPr>
              <a:t> </a:t>
            </a:r>
            <a:r>
              <a:rPr lang="fr-FR" sz="7200" dirty="0" err="1">
                <a:solidFill>
                  <a:schemeClr val="accent6">
                    <a:lumMod val="75000"/>
                  </a:schemeClr>
                </a:solidFill>
              </a:rPr>
              <a:t>Demo</a:t>
            </a:r>
            <a:endParaRPr lang="fr-FR" sz="7200" dirty="0">
              <a:solidFill>
                <a:schemeClr val="accent6">
                  <a:lumMod val="75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0E4C028F-6BFE-F0D5-B524-74D0CA010D96}"/>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9AE9DA01-726A-025F-F155-BA8775A271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71873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75000"/>
                  </a:schemeClr>
                </a:solidFill>
              </a:rPr>
              <a:t>Mind</a:t>
            </a:r>
            <a:r>
              <a:rPr lang="fr-FR" sz="7200" dirty="0">
                <a:solidFill>
                  <a:schemeClr val="accent6">
                    <a:lumMod val="75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69F17B0F-074D-4AEC-306D-39092178F38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D0FA992A-DC8C-0952-B5A4-308CDB003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004311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4 Environments</a:t>
            </a:r>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8" name="TextBox 35">
            <a:extLst>
              <a:ext uri="{FF2B5EF4-FFF2-40B4-BE49-F238E27FC236}">
                <a16:creationId xmlns:a16="http://schemas.microsoft.com/office/drawing/2014/main" id="{1DDB047E-DE1D-D5FB-8548-210BA73A0B3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9" name="Graphique 8">
            <a:extLst>
              <a:ext uri="{FF2B5EF4-FFF2-40B4-BE49-F238E27FC236}">
                <a16:creationId xmlns:a16="http://schemas.microsoft.com/office/drawing/2014/main" id="{3AFE24E8-49CA-000C-3C57-7890395CEE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676659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3D85C8-5A50-0CB4-FE72-0A371FB6D1CB}"/>
              </a:ext>
            </a:extLst>
          </p:cNvPr>
          <p:cNvSpPr>
            <a:spLocks noGrp="1"/>
          </p:cNvSpPr>
          <p:nvPr>
            <p:ph type="title"/>
          </p:nvPr>
        </p:nvSpPr>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139CADAB-2891-F51B-EF20-A006336F00CE}"/>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2B55293B-3666-F6F6-795B-D49EBF26C23F}"/>
              </a:ext>
            </a:extLst>
          </p:cNvPr>
          <p:cNvSpPr txBox="1"/>
          <p:nvPr/>
        </p:nvSpPr>
        <p:spPr>
          <a:xfrm>
            <a:off x="920261" y="2141474"/>
            <a:ext cx="11271739" cy="2308324"/>
          </a:xfrm>
          <a:prstGeom prst="rect">
            <a:avLst/>
          </a:prstGeom>
          <a:noFill/>
        </p:spPr>
        <p:txBody>
          <a:bodyPr wrap="square">
            <a:spAutoFit/>
          </a:bodyPr>
          <a:lstStyle/>
          <a:p>
            <a:r>
              <a:rPr lang="fr-FR" sz="3600" dirty="0" err="1">
                <a:solidFill>
                  <a:schemeClr val="accent5">
                    <a:lumMod val="75000"/>
                  </a:schemeClr>
                </a:solidFill>
              </a:rPr>
              <a:t>SlimFaas</a:t>
            </a:r>
            <a:endParaRPr lang="fr-FR" sz="3600" dirty="0">
              <a:solidFill>
                <a:schemeClr val="accent5">
                  <a:lumMod val="75000"/>
                </a:schemeClr>
              </a:solidFill>
            </a:endParaRPr>
          </a:p>
          <a:p>
            <a:r>
              <a:rPr lang="fr-FR" sz="3600" dirty="0">
                <a:solidFill>
                  <a:schemeClr val="accent5">
                    <a:lumMod val="75000"/>
                  </a:schemeClr>
                </a:solidFill>
              </a:rPr>
              <a:t>3 </a:t>
            </a:r>
            <a:r>
              <a:rPr lang="fr-FR" sz="3600" dirty="0" err="1">
                <a:solidFill>
                  <a:schemeClr val="accent5">
                    <a:lumMod val="75000"/>
                  </a:schemeClr>
                </a:solidFill>
              </a:rPr>
              <a:t>pods</a:t>
            </a:r>
            <a:r>
              <a:rPr lang="fr-FR" sz="3600" dirty="0">
                <a:solidFill>
                  <a:schemeClr val="accent5">
                    <a:lumMod val="75000"/>
                  </a:schemeClr>
                </a:solidFill>
              </a:rPr>
              <a:t> * 60 Mi = 180 Mi</a:t>
            </a:r>
          </a:p>
          <a:p>
            <a:endParaRPr lang="fr-FR" sz="3600" dirty="0">
              <a:solidFill>
                <a:schemeClr val="accent5">
                  <a:lumMod val="75000"/>
                </a:schemeClr>
              </a:solidFill>
            </a:endParaRPr>
          </a:p>
          <a:p>
            <a:r>
              <a:rPr lang="fr-FR" sz="3600" dirty="0" err="1">
                <a:solidFill>
                  <a:schemeClr val="accent5">
                    <a:lumMod val="75000"/>
                  </a:schemeClr>
                </a:solidFill>
              </a:rPr>
              <a:t>SlimFaas</a:t>
            </a:r>
            <a:r>
              <a:rPr lang="fr-FR" sz="3600" dirty="0">
                <a:solidFill>
                  <a:schemeClr val="accent5">
                    <a:lumMod val="75000"/>
                  </a:schemeClr>
                </a:solidFill>
              </a:rPr>
              <a:t> in </a:t>
            </a:r>
            <a:r>
              <a:rPr lang="fr-FR" sz="3600" dirty="0" err="1">
                <a:solidFill>
                  <a:schemeClr val="accent5">
                    <a:lumMod val="75000"/>
                  </a:schemeClr>
                </a:solidFill>
              </a:rPr>
              <a:t>reserved</a:t>
            </a:r>
            <a:r>
              <a:rPr lang="fr-FR" sz="3600" dirty="0">
                <a:solidFill>
                  <a:schemeClr val="accent5">
                    <a:lumMod val="75000"/>
                  </a:schemeClr>
                </a:solidFill>
              </a:rPr>
              <a:t> mode = 13,5 € per </a:t>
            </a:r>
            <a:r>
              <a:rPr lang="fr-FR" sz="3600" dirty="0" err="1">
                <a:solidFill>
                  <a:schemeClr val="accent5">
                    <a:lumMod val="75000"/>
                  </a:schemeClr>
                </a:solidFill>
              </a:rPr>
              <a:t>month</a:t>
            </a:r>
            <a:r>
              <a:rPr lang="fr-FR" sz="3600" dirty="0">
                <a:solidFill>
                  <a:schemeClr val="accent5">
                    <a:lumMod val="75000"/>
                  </a:schemeClr>
                </a:solidFill>
              </a:rPr>
              <a:t>.</a:t>
            </a:r>
          </a:p>
        </p:txBody>
      </p:sp>
      <p:sp>
        <p:nvSpPr>
          <p:cNvPr id="6" name="TextBox 35">
            <a:extLst>
              <a:ext uri="{FF2B5EF4-FFF2-40B4-BE49-F238E27FC236}">
                <a16:creationId xmlns:a16="http://schemas.microsoft.com/office/drawing/2014/main" id="{7FF525CA-C856-9EEF-AAB9-010F692BDC4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390386CF-EA22-5636-2103-C355069D75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159260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267092" y="5441785"/>
            <a:ext cx="1920355" cy="954107"/>
          </a:xfrm>
          <a:prstGeom prst="rect">
            <a:avLst/>
          </a:prstGeom>
          <a:noFill/>
        </p:spPr>
        <p:txBody>
          <a:bodyPr wrap="square">
            <a:spAutoFit/>
          </a:bodyPr>
          <a:lstStyle/>
          <a:p>
            <a:r>
              <a:rPr lang="fr-FR" sz="2800" dirty="0">
                <a:solidFill>
                  <a:schemeClr val="accent5">
                    <a:lumMod val="75000"/>
                  </a:schemeClr>
                </a:solidFill>
              </a:rPr>
              <a:t>Total: 54 €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E955EC87-458D-1E42-DD3F-B085FDD24621}"/>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BC96DF52-98CE-2AEA-8420-585B3A61E8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738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2853CC-21AD-897C-5BE0-9D25478F5DD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93AAB13-A8DF-4922-D2DA-592CAE2D905E}"/>
              </a:ext>
            </a:extLst>
          </p:cNvPr>
          <p:cNvSpPr>
            <a:spLocks noGrp="1"/>
          </p:cNvSpPr>
          <p:nvPr>
            <p:ph idx="1"/>
          </p:nvPr>
        </p:nvSpPr>
        <p:spPr/>
        <p:txBody>
          <a:bodyPr/>
          <a:lstStyle/>
          <a:p>
            <a:endParaRPr lang="fr-FR" dirty="0"/>
          </a:p>
        </p:txBody>
      </p:sp>
      <p:pic>
        <p:nvPicPr>
          <p:cNvPr id="4" name="Image 3" descr="Une image contenant personne, habits, Visage humain, épaule&#10;&#10;Description générée automatiquement">
            <a:extLst>
              <a:ext uri="{FF2B5EF4-FFF2-40B4-BE49-F238E27FC236}">
                <a16:creationId xmlns:a16="http://schemas.microsoft.com/office/drawing/2014/main" id="{797745DA-DCC2-9D02-12FF-B99DB153ADB8}"/>
              </a:ext>
            </a:extLst>
          </p:cNvPr>
          <p:cNvPicPr>
            <a:picLocks noChangeAspect="1"/>
          </p:cNvPicPr>
          <p:nvPr/>
        </p:nvPicPr>
        <p:blipFill>
          <a:blip r:embed="rId2"/>
          <a:stretch>
            <a:fillRect/>
          </a:stretch>
        </p:blipFill>
        <p:spPr>
          <a:xfrm>
            <a:off x="4136571" y="0"/>
            <a:ext cx="3918857" cy="6858000"/>
          </a:xfrm>
          <a:prstGeom prst="rect">
            <a:avLst/>
          </a:prstGeom>
        </p:spPr>
      </p:pic>
      <p:sp>
        <p:nvSpPr>
          <p:cNvPr id="9" name="TextBox 35">
            <a:extLst>
              <a:ext uri="{FF2B5EF4-FFF2-40B4-BE49-F238E27FC236}">
                <a16:creationId xmlns:a16="http://schemas.microsoft.com/office/drawing/2014/main" id="{536F3603-47B9-57F8-EAD5-EF6E80BDF1A7}"/>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0" name="Graphique 9">
            <a:extLst>
              <a:ext uri="{FF2B5EF4-FFF2-40B4-BE49-F238E27FC236}">
                <a16:creationId xmlns:a16="http://schemas.microsoft.com/office/drawing/2014/main" id="{6C7E4C0C-1F71-380B-F568-D420E659A9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6" name="ZoneTexte 5">
            <a:extLst>
              <a:ext uri="{FF2B5EF4-FFF2-40B4-BE49-F238E27FC236}">
                <a16:creationId xmlns:a16="http://schemas.microsoft.com/office/drawing/2014/main" id="{2F5579A4-3EDB-5A7C-7F30-15189180B396}"/>
              </a:ext>
            </a:extLst>
          </p:cNvPr>
          <p:cNvSpPr txBox="1"/>
          <p:nvPr/>
        </p:nvSpPr>
        <p:spPr>
          <a:xfrm>
            <a:off x="8055428" y="1027906"/>
            <a:ext cx="4136572" cy="2800767"/>
          </a:xfrm>
          <a:prstGeom prst="rect">
            <a:avLst/>
          </a:prstGeom>
          <a:solidFill>
            <a:schemeClr val="bg2">
              <a:lumMod val="25000"/>
            </a:schemeClr>
          </a:solidFill>
        </p:spPr>
        <p:txBody>
          <a:bodyPr wrap="square">
            <a:spAutoFit/>
          </a:bodyPr>
          <a:lstStyle/>
          <a:p>
            <a:r>
              <a:rPr lang="fr-FR" sz="4400" dirty="0">
                <a:solidFill>
                  <a:schemeClr val="bg1"/>
                </a:solidFill>
              </a:rPr>
              <a:t>42 € per </a:t>
            </a:r>
            <a:r>
              <a:rPr lang="fr-FR" sz="4400" dirty="0" err="1">
                <a:solidFill>
                  <a:schemeClr val="bg1"/>
                </a:solidFill>
              </a:rPr>
              <a:t>day</a:t>
            </a:r>
            <a:endParaRPr lang="fr-FR" sz="4400" dirty="0">
              <a:solidFill>
                <a:schemeClr val="bg1"/>
              </a:solidFill>
            </a:endParaRPr>
          </a:p>
          <a:p>
            <a:endParaRPr lang="fr-FR" sz="4400" dirty="0">
              <a:solidFill>
                <a:schemeClr val="bg1"/>
              </a:solidFill>
            </a:endParaRPr>
          </a:p>
          <a:p>
            <a:r>
              <a:rPr lang="fr-FR" sz="4400" dirty="0">
                <a:solidFill>
                  <a:schemeClr val="bg1"/>
                </a:solidFill>
              </a:rPr>
              <a:t>1260 € per </a:t>
            </a:r>
            <a:r>
              <a:rPr lang="fr-FR" sz="4400" dirty="0" err="1">
                <a:solidFill>
                  <a:schemeClr val="bg1"/>
                </a:solidFill>
              </a:rPr>
              <a:t>month</a:t>
            </a:r>
            <a:endParaRPr lang="fr-FR" sz="4400" dirty="0">
              <a:solidFill>
                <a:schemeClr val="bg1"/>
              </a:solidFill>
            </a:endParaRPr>
          </a:p>
        </p:txBody>
      </p:sp>
      <p:sp>
        <p:nvSpPr>
          <p:cNvPr id="11" name="ZoneTexte 10">
            <a:extLst>
              <a:ext uri="{FF2B5EF4-FFF2-40B4-BE49-F238E27FC236}">
                <a16:creationId xmlns:a16="http://schemas.microsoft.com/office/drawing/2014/main" id="{5955443C-C1EB-6E31-F575-03DED21394C1}"/>
              </a:ext>
            </a:extLst>
          </p:cNvPr>
          <p:cNvSpPr txBox="1"/>
          <p:nvPr/>
        </p:nvSpPr>
        <p:spPr>
          <a:xfrm>
            <a:off x="8055428" y="4180344"/>
            <a:ext cx="4162134" cy="1569660"/>
          </a:xfrm>
          <a:prstGeom prst="rect">
            <a:avLst/>
          </a:prstGeom>
          <a:solidFill>
            <a:srgbClr val="00B050"/>
          </a:solidFill>
        </p:spPr>
        <p:txBody>
          <a:bodyPr wrap="square">
            <a:spAutoFit/>
          </a:bodyPr>
          <a:lstStyle/>
          <a:p>
            <a:r>
              <a:rPr lang="fr-FR" sz="4800" dirty="0">
                <a:solidFill>
                  <a:schemeClr val="bg1"/>
                </a:solidFill>
              </a:rPr>
              <a:t>So 4740 € </a:t>
            </a:r>
            <a:r>
              <a:rPr lang="fr-FR" sz="4800" dirty="0" err="1">
                <a:solidFill>
                  <a:schemeClr val="bg1"/>
                </a:solidFill>
              </a:rPr>
              <a:t>earn</a:t>
            </a:r>
            <a:r>
              <a:rPr lang="fr-FR" sz="4800" dirty="0">
                <a:solidFill>
                  <a:schemeClr val="bg1"/>
                </a:solidFill>
              </a:rPr>
              <a:t> </a:t>
            </a:r>
            <a:r>
              <a:rPr lang="fr-FR" sz="4800" dirty="0" err="1">
                <a:solidFill>
                  <a:schemeClr val="bg1"/>
                </a:solidFill>
              </a:rPr>
              <a:t>each</a:t>
            </a:r>
            <a:r>
              <a:rPr lang="fr-FR" sz="4800" dirty="0">
                <a:solidFill>
                  <a:schemeClr val="bg1"/>
                </a:solidFill>
              </a:rPr>
              <a:t> </a:t>
            </a:r>
            <a:r>
              <a:rPr lang="fr-FR" sz="4800" dirty="0" err="1">
                <a:solidFill>
                  <a:schemeClr val="bg1"/>
                </a:solidFill>
              </a:rPr>
              <a:t>month</a:t>
            </a:r>
            <a:endParaRPr lang="fr-FR" sz="4800" dirty="0">
              <a:solidFill>
                <a:schemeClr val="bg1"/>
              </a:solidFill>
            </a:endParaRPr>
          </a:p>
        </p:txBody>
      </p:sp>
      <p:sp>
        <p:nvSpPr>
          <p:cNvPr id="12" name="ZoneTexte 11">
            <a:extLst>
              <a:ext uri="{FF2B5EF4-FFF2-40B4-BE49-F238E27FC236}">
                <a16:creationId xmlns:a16="http://schemas.microsoft.com/office/drawing/2014/main" id="{46462564-D64F-DE94-3326-93B3A2304AE1}"/>
              </a:ext>
            </a:extLst>
          </p:cNvPr>
          <p:cNvSpPr txBox="1"/>
          <p:nvPr/>
        </p:nvSpPr>
        <p:spPr>
          <a:xfrm>
            <a:off x="-138583" y="1155531"/>
            <a:ext cx="4413738" cy="1107996"/>
          </a:xfrm>
          <a:prstGeom prst="rect">
            <a:avLst/>
          </a:prstGeom>
          <a:noFill/>
        </p:spPr>
        <p:txBody>
          <a:bodyPr wrap="square" rtlCol="0">
            <a:spAutoFit/>
          </a:bodyPr>
          <a:lstStyle/>
          <a:p>
            <a:pPr algn="ctr"/>
            <a:r>
              <a:rPr lang="fr-FR" sz="6600" dirty="0" err="1">
                <a:solidFill>
                  <a:schemeClr val="accent6">
                    <a:lumMod val="75000"/>
                  </a:schemeClr>
                </a:solidFill>
              </a:rPr>
              <a:t>With</a:t>
            </a:r>
            <a:endParaRPr lang="fr-FR" sz="6600" dirty="0">
              <a:solidFill>
                <a:schemeClr val="accent6">
                  <a:lumMod val="75000"/>
                </a:schemeClr>
              </a:solidFill>
            </a:endParaRPr>
          </a:p>
        </p:txBody>
      </p:sp>
      <p:sp>
        <p:nvSpPr>
          <p:cNvPr id="8" name="Rectangle 7">
            <a:extLst>
              <a:ext uri="{FF2B5EF4-FFF2-40B4-BE49-F238E27FC236}">
                <a16:creationId xmlns:a16="http://schemas.microsoft.com/office/drawing/2014/main" id="{40C014E0-0654-8024-1797-157FAAA9AF95}"/>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pic>
        <p:nvPicPr>
          <p:cNvPr id="3074" name="Picture 2">
            <a:extLst>
              <a:ext uri="{FF2B5EF4-FFF2-40B4-BE49-F238E27FC236}">
                <a16:creationId xmlns:a16="http://schemas.microsoft.com/office/drawing/2014/main" id="{15812993-C624-06FC-7072-F507D9EEDD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70" y="2087107"/>
            <a:ext cx="3918857" cy="3918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70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C06DF9-6EAF-9118-B9E5-C084B80E8202}"/>
              </a:ext>
            </a:extLst>
          </p:cNvPr>
          <p:cNvSpPr>
            <a:spLocks noGrp="1"/>
          </p:cNvSpPr>
          <p:nvPr>
            <p:ph type="title"/>
          </p:nvPr>
        </p:nvSpPr>
        <p:spPr>
          <a:xfrm>
            <a:off x="838200" y="365125"/>
            <a:ext cx="10515600" cy="654783"/>
          </a:xfrm>
        </p:spPr>
        <p:txBody>
          <a:bodyPr>
            <a:normAutofit fontScale="90000"/>
          </a:bodyPr>
          <a:lstStyle/>
          <a:p>
            <a:r>
              <a:rPr lang="fr-FR" dirty="0" err="1"/>
              <a:t>Mind</a:t>
            </a:r>
            <a:r>
              <a:rPr lang="fr-FR" dirty="0"/>
              <a:t> Changer: </a:t>
            </a:r>
            <a:r>
              <a:rPr lang="fr-FR" dirty="0">
                <a:solidFill>
                  <a:srgbClr val="7030A0"/>
                </a:solidFill>
              </a:rPr>
              <a:t>Robert Carry</a:t>
            </a:r>
            <a:r>
              <a:rPr lang="fr-FR" dirty="0"/>
              <a:t> Application</a:t>
            </a:r>
          </a:p>
        </p:txBody>
      </p:sp>
      <p:sp>
        <p:nvSpPr>
          <p:cNvPr id="3" name="Espace réservé du contenu 2">
            <a:extLst>
              <a:ext uri="{FF2B5EF4-FFF2-40B4-BE49-F238E27FC236}">
                <a16:creationId xmlns:a16="http://schemas.microsoft.com/office/drawing/2014/main" id="{3AF2B2C7-BB4B-FEA7-6B0F-40F39427F2C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A49CDA9-B242-F52B-9360-2AFD24C5D31C}"/>
              </a:ext>
            </a:extLst>
          </p:cNvPr>
          <p:cNvSpPr txBox="1"/>
          <p:nvPr/>
        </p:nvSpPr>
        <p:spPr>
          <a:xfrm>
            <a:off x="838200" y="1274139"/>
            <a:ext cx="9800492" cy="5218736"/>
          </a:xfrm>
          <a:prstGeom prst="rect">
            <a:avLst/>
          </a:prstGeom>
          <a:noFill/>
        </p:spPr>
        <p:txBody>
          <a:bodyPr wrap="square">
            <a:spAutoFit/>
          </a:bodyPr>
          <a:lstStyle/>
          <a:p>
            <a:pPr>
              <a:lnSpc>
                <a:spcPct val="107000"/>
              </a:lnSpc>
              <a:spcAft>
                <a:spcPts val="800"/>
              </a:spcAft>
            </a:pPr>
            <a:r>
              <a:rPr lang="fr-FR" sz="36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Imagine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maintain</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 OLD Java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webapp</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which</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of RAM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and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 minutes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to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be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ready</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application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never</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used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during</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night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and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week-end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fr-FR" sz="3600" kern="100" dirty="0">
              <a:solidFill>
                <a:schemeClr val="accent5">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 2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pods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 2 Gi</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reserved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 75 * 2 =</a:t>
            </a:r>
            <a:r>
              <a:rPr lang="fr-FR" sz="3600" b="1"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150 €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per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month</a:t>
            </a:r>
            <a:endPar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35">
            <a:extLst>
              <a:ext uri="{FF2B5EF4-FFF2-40B4-BE49-F238E27FC236}">
                <a16:creationId xmlns:a16="http://schemas.microsoft.com/office/drawing/2014/main" id="{C0D08DC9-39E9-653F-CB43-25E06033F45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5E62A16A-BC2B-EC23-B301-537C68796E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55585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306962" y="5441785"/>
            <a:ext cx="2228546" cy="954107"/>
          </a:xfrm>
          <a:prstGeom prst="rect">
            <a:avLst/>
          </a:prstGeom>
          <a:noFill/>
        </p:spPr>
        <p:txBody>
          <a:bodyPr wrap="square">
            <a:spAutoFit/>
          </a:bodyPr>
          <a:lstStyle/>
          <a:p>
            <a:r>
              <a:rPr lang="fr-FR" sz="2800" dirty="0">
                <a:solidFill>
                  <a:schemeClr val="accent5">
                    <a:lumMod val="75000"/>
                  </a:schemeClr>
                </a:solidFill>
              </a:rPr>
              <a:t>Total: 600 €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8" name="TextBox 35">
            <a:extLst>
              <a:ext uri="{FF2B5EF4-FFF2-40B4-BE49-F238E27FC236}">
                <a16:creationId xmlns:a16="http://schemas.microsoft.com/office/drawing/2014/main" id="{8AA8ABA9-82CD-E51C-A3C2-3BC04D951CC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4" name="Graphique 13">
            <a:extLst>
              <a:ext uri="{FF2B5EF4-FFF2-40B4-BE49-F238E27FC236}">
                <a16:creationId xmlns:a16="http://schemas.microsoft.com/office/drawing/2014/main" id="{1F228A5D-D5AF-74DC-0D92-96382CBB3F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319017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42A2E0-BC84-388F-D86D-D25EF13A2EB9}"/>
              </a:ext>
            </a:extLst>
          </p:cNvPr>
          <p:cNvSpPr>
            <a:spLocks noGrp="1"/>
          </p:cNvSpPr>
          <p:nvPr>
            <p:ph type="title"/>
          </p:nvPr>
        </p:nvSpPr>
        <p:spPr>
          <a:xfrm>
            <a:off x="838200" y="65234"/>
            <a:ext cx="10515600" cy="1325563"/>
          </a:xfrm>
        </p:spPr>
        <p:txBody>
          <a:bodyPr/>
          <a:lstStyle/>
          <a:p>
            <a:r>
              <a:rPr lang="fr-FR" dirty="0" err="1"/>
              <a:t>Mind</a:t>
            </a:r>
            <a:r>
              <a:rPr lang="fr-FR" dirty="0"/>
              <a:t> Changer: </a:t>
            </a:r>
            <a:r>
              <a:rPr lang="fr-FR" dirty="0">
                <a:solidFill>
                  <a:srgbClr val="7030A0"/>
                </a:solidFill>
              </a:rPr>
              <a:t>Robert</a:t>
            </a:r>
            <a:r>
              <a:rPr lang="fr-FR" dirty="0"/>
              <a:t> Application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3C4E0520-B76B-0E58-8C04-4C67D6C76271}"/>
              </a:ext>
            </a:extLst>
          </p:cNvPr>
          <p:cNvSpPr>
            <a:spLocks noGrp="1"/>
          </p:cNvSpPr>
          <p:nvPr>
            <p:ph idx="1"/>
          </p:nvPr>
        </p:nvSpPr>
        <p:spPr/>
        <p:txBody>
          <a:bodyPr/>
          <a:lstStyle/>
          <a:p>
            <a:endParaRPr lang="fr-FR"/>
          </a:p>
        </p:txBody>
      </p:sp>
      <p:sp>
        <p:nvSpPr>
          <p:cNvPr id="6" name="TextBox 35">
            <a:extLst>
              <a:ext uri="{FF2B5EF4-FFF2-40B4-BE49-F238E27FC236}">
                <a16:creationId xmlns:a16="http://schemas.microsoft.com/office/drawing/2014/main" id="{6DFAC8DF-EFA8-D339-4524-63A634BCF2C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8019544-6C65-C3D0-B4AA-243DF652EB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5" name="ZoneTexte 4">
            <a:extLst>
              <a:ext uri="{FF2B5EF4-FFF2-40B4-BE49-F238E27FC236}">
                <a16:creationId xmlns:a16="http://schemas.microsoft.com/office/drawing/2014/main" id="{540D3B1C-42C7-88FF-89CA-50C4C06316C1}"/>
              </a:ext>
            </a:extLst>
          </p:cNvPr>
          <p:cNvSpPr txBox="1"/>
          <p:nvPr/>
        </p:nvSpPr>
        <p:spPr>
          <a:xfrm>
            <a:off x="967413" y="1533315"/>
            <a:ext cx="10666291" cy="4728539"/>
          </a:xfrm>
          <a:prstGeom prst="rect">
            <a:avLst/>
          </a:prstGeom>
          <a:noFill/>
        </p:spPr>
        <p:txBody>
          <a:bodyPr wrap="square">
            <a:spAutoFit/>
          </a:bodyPr>
          <a:lstStyle/>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Dynamic mode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105 € for 1 Gi</a:t>
            </a:r>
          </a:p>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1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Replica</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of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always</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2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Resiliance</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from</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Javascript page</a:t>
            </a:r>
          </a:p>
          <a:p>
            <a:pPr marL="742950" indent="-742950">
              <a:lnSpc>
                <a:spcPct val="107000"/>
              </a:lnSpc>
              <a:spcAft>
                <a:spcPts val="800"/>
              </a:spcAft>
              <a:buFont typeface="+mj-lt"/>
              <a:buAutoNum type="arabicPeriod"/>
            </a:pPr>
            <a:r>
              <a:rPr lang="fr-FR" sz="3600" kern="100" dirty="0">
                <a:solidFill>
                  <a:srgbClr val="7030A0"/>
                </a:solidFill>
                <a:latin typeface="Calibri" panose="020F0502020204030204" pitchFamily="34" charset="0"/>
                <a:ea typeface="Calibri" panose="020F0502020204030204" pitchFamily="34" charset="0"/>
                <a:cs typeface="Times New Roman" panose="02020603050405020304" pitchFamily="18" charset="0"/>
              </a:rPr>
              <a:t>ON</a:t>
            </a:r>
            <a:r>
              <a:rPr lang="fr-FR" sz="3600" kern="100" dirty="0">
                <a:latin typeface="Calibri" panose="020F0502020204030204" pitchFamily="34" charset="0"/>
                <a:ea typeface="Calibri" panose="020F0502020204030204" pitchFamily="34" charset="0"/>
                <a:cs typeface="Times New Roman" panose="02020603050405020304" pitchFamily="18" charset="0"/>
              </a:rPr>
              <a:t> =&gt; 12h per </a:t>
            </a:r>
            <a:r>
              <a:rPr lang="fr-FR" sz="3600" kern="100" dirty="0" err="1">
                <a:latin typeface="Calibri" panose="020F0502020204030204" pitchFamily="34" charset="0"/>
                <a:ea typeface="Calibri" panose="020F0502020204030204" pitchFamily="34" charset="0"/>
                <a:cs typeface="Times New Roman" panose="02020603050405020304" pitchFamily="18" charset="0"/>
              </a:rPr>
              <a:t>days</a:t>
            </a:r>
            <a:r>
              <a:rPr lang="fr-FR" sz="3600" kern="100" dirty="0">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latin typeface="Calibri" panose="020F0502020204030204" pitchFamily="34" charset="0"/>
                <a:ea typeface="Calibri" panose="020F0502020204030204" pitchFamily="34" charset="0"/>
                <a:cs typeface="Times New Roman" panose="02020603050405020304" pitchFamily="18" charset="0"/>
              </a:rPr>
              <a:t> of 24h</a:t>
            </a:r>
          </a:p>
          <a:p>
            <a:pPr marL="571500" indent="-571500">
              <a:lnSpc>
                <a:spcPct val="107000"/>
              </a:lnSpc>
              <a:spcAft>
                <a:spcPts val="800"/>
              </a:spcAft>
              <a:buFont typeface="Arial" panose="020B0604020202020204" pitchFamily="34" charset="0"/>
              <a:buChar char="•"/>
            </a:pPr>
            <a:endParaRPr lang="fr-FR" sz="36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endParaRPr lang="fr-FR" sz="3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105/2 * 0.72 + 13,5  = </a:t>
            </a:r>
            <a:r>
              <a:rPr lang="fr-FR" sz="3600" b="1"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50,2 €</a:t>
            </a:r>
            <a:endPar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0807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dirty="0"/>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8950569" y="5274731"/>
            <a:ext cx="2743200" cy="954107"/>
          </a:xfrm>
          <a:prstGeom prst="rect">
            <a:avLst/>
          </a:prstGeom>
          <a:noFill/>
        </p:spPr>
        <p:txBody>
          <a:bodyPr wrap="square">
            <a:spAutoFit/>
          </a:bodyPr>
          <a:lstStyle/>
          <a:p>
            <a:r>
              <a:rPr lang="fr-FR" sz="2800" dirty="0">
                <a:solidFill>
                  <a:schemeClr val="accent5">
                    <a:lumMod val="75000"/>
                  </a:schemeClr>
                </a:solidFill>
              </a:rPr>
              <a:t>Total: 200,8 €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0A7EFCE9-CE6E-54C1-C15F-5BD21332ED5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0395C85D-8B8B-9269-7AE6-6DFE36802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4131328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pic>
        <p:nvPicPr>
          <p:cNvPr id="5" name="Image 4" descr="Une image contenant habits, personne, jeans, Visage humain&#10;&#10;Description générée automatiquement">
            <a:extLst>
              <a:ext uri="{FF2B5EF4-FFF2-40B4-BE49-F238E27FC236}">
                <a16:creationId xmlns:a16="http://schemas.microsoft.com/office/drawing/2014/main" id="{9AB5801C-9A6A-4E9B-AAF9-A55D23FA95ED}"/>
              </a:ext>
            </a:extLst>
          </p:cNvPr>
          <p:cNvPicPr>
            <a:picLocks noChangeAspect="1"/>
          </p:cNvPicPr>
          <p:nvPr/>
        </p:nvPicPr>
        <p:blipFill>
          <a:blip r:embed="rId2"/>
          <a:stretch>
            <a:fillRect/>
          </a:stretch>
        </p:blipFill>
        <p:spPr>
          <a:xfrm>
            <a:off x="4136571" y="0"/>
            <a:ext cx="3918857" cy="6858000"/>
          </a:xfrm>
          <a:prstGeom prst="rect">
            <a:avLst/>
          </a:prstGeom>
        </p:spPr>
      </p:pic>
      <p:sp>
        <p:nvSpPr>
          <p:cNvPr id="4" name="ZoneTexte 3">
            <a:extLst>
              <a:ext uri="{FF2B5EF4-FFF2-40B4-BE49-F238E27FC236}">
                <a16:creationId xmlns:a16="http://schemas.microsoft.com/office/drawing/2014/main" id="{112440FF-7D7B-ADC0-1D27-C4C87DC351E7}"/>
              </a:ext>
            </a:extLst>
          </p:cNvPr>
          <p:cNvSpPr txBox="1"/>
          <p:nvPr/>
        </p:nvSpPr>
        <p:spPr>
          <a:xfrm>
            <a:off x="290146" y="1345223"/>
            <a:ext cx="4290646" cy="1754326"/>
          </a:xfrm>
          <a:prstGeom prst="rect">
            <a:avLst/>
          </a:prstGeom>
          <a:noFill/>
        </p:spPr>
        <p:txBody>
          <a:bodyPr wrap="square" rtlCol="0">
            <a:spAutoFit/>
          </a:bodyPr>
          <a:lstStyle/>
          <a:p>
            <a:r>
              <a:rPr lang="fr-FR" sz="3600" dirty="0" err="1">
                <a:solidFill>
                  <a:schemeClr val="accent6">
                    <a:lumMod val="75000"/>
                  </a:schemeClr>
                </a:solidFill>
              </a:rPr>
              <a:t>Before</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600 € / </a:t>
            </a:r>
            <a:r>
              <a:rPr lang="fr-FR" sz="3600" dirty="0" err="1">
                <a:solidFill>
                  <a:schemeClr val="accent6">
                    <a:lumMod val="75000"/>
                  </a:schemeClr>
                </a:solidFill>
              </a:rPr>
              <a:t>month</a:t>
            </a:r>
            <a:endParaRPr lang="fr-FR" sz="3600" dirty="0">
              <a:solidFill>
                <a:schemeClr val="accent6">
                  <a:lumMod val="75000"/>
                </a:schemeClr>
              </a:solidFill>
            </a:endParaRPr>
          </a:p>
        </p:txBody>
      </p:sp>
      <p:sp>
        <p:nvSpPr>
          <p:cNvPr id="7" name="TextBox 35">
            <a:extLst>
              <a:ext uri="{FF2B5EF4-FFF2-40B4-BE49-F238E27FC236}">
                <a16:creationId xmlns:a16="http://schemas.microsoft.com/office/drawing/2014/main" id="{46B3FBAD-F323-9859-FB3C-5A3E3166FD9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52CA5454-8617-C854-154E-DD1AC3AB15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530636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2853CC-21AD-897C-5BE0-9D25478F5DD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93AAB13-A8DF-4922-D2DA-592CAE2D905E}"/>
              </a:ext>
            </a:extLst>
          </p:cNvPr>
          <p:cNvSpPr>
            <a:spLocks noGrp="1"/>
          </p:cNvSpPr>
          <p:nvPr>
            <p:ph idx="1"/>
          </p:nvPr>
        </p:nvSpPr>
        <p:spPr/>
        <p:txBody>
          <a:bodyPr/>
          <a:lstStyle/>
          <a:p>
            <a:endParaRPr lang="fr-FR"/>
          </a:p>
        </p:txBody>
      </p:sp>
      <p:pic>
        <p:nvPicPr>
          <p:cNvPr id="4" name="Image 3" descr="Une image contenant personne, habits, Visage humain, épaule&#10;&#10;Description générée automatiquement">
            <a:extLst>
              <a:ext uri="{FF2B5EF4-FFF2-40B4-BE49-F238E27FC236}">
                <a16:creationId xmlns:a16="http://schemas.microsoft.com/office/drawing/2014/main" id="{797745DA-DCC2-9D02-12FF-B99DB153ADB8}"/>
              </a:ext>
            </a:extLst>
          </p:cNvPr>
          <p:cNvPicPr>
            <a:picLocks noChangeAspect="1"/>
          </p:cNvPicPr>
          <p:nvPr/>
        </p:nvPicPr>
        <p:blipFill>
          <a:blip r:embed="rId2"/>
          <a:stretch>
            <a:fillRect/>
          </a:stretch>
        </p:blipFill>
        <p:spPr>
          <a:xfrm>
            <a:off x="4136571" y="0"/>
            <a:ext cx="3918857" cy="6858000"/>
          </a:xfrm>
          <a:prstGeom prst="rect">
            <a:avLst/>
          </a:prstGeom>
        </p:spPr>
      </p:pic>
      <p:pic>
        <p:nvPicPr>
          <p:cNvPr id="5" name="Picture 2">
            <a:extLst>
              <a:ext uri="{FF2B5EF4-FFF2-40B4-BE49-F238E27FC236}">
                <a16:creationId xmlns:a16="http://schemas.microsoft.com/office/drawing/2014/main" id="{14E609C3-1419-B97D-0BFE-DD694AC1F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46" r="16874"/>
          <a:stretch/>
        </p:blipFill>
        <p:spPr bwMode="auto">
          <a:xfrm>
            <a:off x="8026628" y="1690688"/>
            <a:ext cx="4194172" cy="354264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332CE3A3-7E31-B277-DC08-11ECE8DA4155}"/>
              </a:ext>
            </a:extLst>
          </p:cNvPr>
          <p:cNvSpPr txBox="1"/>
          <p:nvPr/>
        </p:nvSpPr>
        <p:spPr>
          <a:xfrm>
            <a:off x="290146" y="1345223"/>
            <a:ext cx="3846425" cy="4524315"/>
          </a:xfrm>
          <a:prstGeom prst="rect">
            <a:avLst/>
          </a:prstGeom>
          <a:noFill/>
        </p:spPr>
        <p:txBody>
          <a:bodyPr wrap="square" rtlCol="0">
            <a:spAutoFit/>
          </a:bodyPr>
          <a:lstStyle/>
          <a:p>
            <a:r>
              <a:rPr lang="fr-FR" sz="3600" dirty="0" err="1">
                <a:solidFill>
                  <a:schemeClr val="accent6">
                    <a:lumMod val="75000"/>
                  </a:schemeClr>
                </a:solidFill>
              </a:rPr>
              <a:t>After</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200,8 € / </a:t>
            </a:r>
            <a:r>
              <a:rPr lang="fr-FR" sz="3600" dirty="0" err="1">
                <a:solidFill>
                  <a:schemeClr val="accent6">
                    <a:lumMod val="75000"/>
                  </a:schemeClr>
                </a:solidFill>
              </a:rPr>
              <a:t>month</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err="1">
                <a:solidFill>
                  <a:schemeClr val="accent6">
                    <a:lumMod val="75000"/>
                  </a:schemeClr>
                </a:solidFill>
              </a:rPr>
              <a:t>We</a:t>
            </a:r>
            <a:r>
              <a:rPr lang="fr-FR" sz="3600" dirty="0">
                <a:solidFill>
                  <a:schemeClr val="accent6">
                    <a:lumMod val="75000"/>
                  </a:schemeClr>
                </a:solidFill>
              </a:rPr>
              <a:t> </a:t>
            </a:r>
            <a:r>
              <a:rPr lang="fr-FR" sz="3600" dirty="0" err="1">
                <a:solidFill>
                  <a:schemeClr val="accent6">
                    <a:lumMod val="75000"/>
                  </a:schemeClr>
                </a:solidFill>
              </a:rPr>
              <a:t>divide</a:t>
            </a:r>
            <a:r>
              <a:rPr lang="fr-FR" sz="3600" dirty="0">
                <a:solidFill>
                  <a:schemeClr val="accent6">
                    <a:lumMod val="75000"/>
                  </a:schemeClr>
                </a:solidFill>
              </a:rPr>
              <a:t> </a:t>
            </a:r>
            <a:r>
              <a:rPr lang="fr-FR" sz="3600" dirty="0" err="1">
                <a:solidFill>
                  <a:schemeClr val="accent6">
                    <a:lumMod val="75000"/>
                  </a:schemeClr>
                </a:solidFill>
              </a:rPr>
              <a:t>costs</a:t>
            </a:r>
            <a:r>
              <a:rPr lang="fr-FR" sz="3600" dirty="0">
                <a:solidFill>
                  <a:schemeClr val="accent6">
                    <a:lumMod val="75000"/>
                  </a:schemeClr>
                </a:solidFill>
              </a:rPr>
              <a:t> by 3</a:t>
            </a:r>
          </a:p>
          <a:p>
            <a:endParaRPr lang="fr-FR" sz="3600" dirty="0">
              <a:solidFill>
                <a:schemeClr val="accent6">
                  <a:lumMod val="75000"/>
                </a:schemeClr>
              </a:solidFill>
            </a:endParaRPr>
          </a:p>
          <a:p>
            <a:endParaRPr lang="fr-FR" sz="3600" dirty="0">
              <a:solidFill>
                <a:schemeClr val="accent6">
                  <a:lumMod val="75000"/>
                </a:schemeClr>
              </a:solidFill>
            </a:endParaRPr>
          </a:p>
        </p:txBody>
      </p:sp>
      <p:sp>
        <p:nvSpPr>
          <p:cNvPr id="6" name="TextBox 35">
            <a:extLst>
              <a:ext uri="{FF2B5EF4-FFF2-40B4-BE49-F238E27FC236}">
                <a16:creationId xmlns:a16="http://schemas.microsoft.com/office/drawing/2014/main" id="{55A5E531-CD3B-D096-15B7-0F5E60806E3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BF506FC-012E-332F-B068-7A7C830BEC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03908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p:txBody>
          <a:bodyPr/>
          <a:lstStyle/>
          <a:p>
            <a:r>
              <a:rPr lang="fr-FR" sz="4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Carry</a:t>
            </a:r>
            <a:r>
              <a:rPr lang="fr-FR" sz="44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dirty="0"/>
              <a:t>Testimonial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pic>
        <p:nvPicPr>
          <p:cNvPr id="4" name="Picture 2">
            <a:extLst>
              <a:ext uri="{FF2B5EF4-FFF2-40B4-BE49-F238E27FC236}">
                <a16:creationId xmlns:a16="http://schemas.microsoft.com/office/drawing/2014/main" id="{7A3B5981-2CD4-E728-03D9-9B2D49C4BB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6" r="16874"/>
          <a:stretch/>
        </p:blipFill>
        <p:spPr bwMode="auto">
          <a:xfrm>
            <a:off x="412445" y="1782080"/>
            <a:ext cx="5269117" cy="445060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6E51609-BDF5-0018-29D5-CDD6B6870AA6}"/>
              </a:ext>
            </a:extLst>
          </p:cNvPr>
          <p:cNvSpPr txBox="1"/>
          <p:nvPr/>
        </p:nvSpPr>
        <p:spPr>
          <a:xfrm>
            <a:off x="6294152" y="2964637"/>
            <a:ext cx="5485403" cy="1200329"/>
          </a:xfrm>
          <a:prstGeom prst="rect">
            <a:avLst/>
          </a:prstGeom>
          <a:noFill/>
        </p:spPr>
        <p:txBody>
          <a:bodyPr wrap="square">
            <a:spAutoFit/>
          </a:bodyPr>
          <a:lstStyle/>
          <a:p>
            <a:r>
              <a:rPr lang="fr-FR" sz="3600" dirty="0" err="1">
                <a:solidFill>
                  <a:schemeClr val="bg2">
                    <a:lumMod val="25000"/>
                  </a:schemeClr>
                </a:solidFill>
              </a:rPr>
              <a:t>We</a:t>
            </a:r>
            <a:r>
              <a:rPr lang="fr-FR" sz="3600" dirty="0">
                <a:solidFill>
                  <a:schemeClr val="bg2">
                    <a:lumMod val="25000"/>
                  </a:schemeClr>
                </a:solidFill>
              </a:rPr>
              <a:t> </a:t>
            </a:r>
            <a:r>
              <a:rPr lang="fr-FR" sz="3600" dirty="0" err="1">
                <a:solidFill>
                  <a:schemeClr val="bg2">
                    <a:lumMod val="25000"/>
                  </a:schemeClr>
                </a:solidFill>
              </a:rPr>
              <a:t>save</a:t>
            </a:r>
            <a:r>
              <a:rPr lang="fr-FR" sz="3600" dirty="0">
                <a:solidFill>
                  <a:schemeClr val="bg2">
                    <a:lumMod val="25000"/>
                  </a:schemeClr>
                </a:solidFill>
              </a:rPr>
              <a:t> </a:t>
            </a:r>
            <a:r>
              <a:rPr lang="fr-FR" sz="3600" dirty="0">
                <a:solidFill>
                  <a:schemeClr val="bg2">
                    <a:lumMod val="25000"/>
                  </a:schemeClr>
                </a:solidFill>
                <a:highlight>
                  <a:srgbClr val="FFFF00"/>
                </a:highlight>
              </a:rPr>
              <a:t>400 * 12 = 4800€ </a:t>
            </a:r>
            <a:r>
              <a:rPr lang="fr-FR" sz="3600" dirty="0">
                <a:solidFill>
                  <a:schemeClr val="bg2">
                    <a:lumMod val="25000"/>
                  </a:schemeClr>
                </a:solidFill>
              </a:rPr>
              <a:t>per </a:t>
            </a:r>
            <a:r>
              <a:rPr lang="fr-FR" sz="3600" dirty="0" err="1">
                <a:solidFill>
                  <a:schemeClr val="bg2">
                    <a:lumMod val="25000"/>
                  </a:schemeClr>
                </a:solidFill>
              </a:rPr>
              <a:t>year</a:t>
            </a:r>
            <a:endParaRPr lang="fr-FR" sz="3600" dirty="0">
              <a:solidFill>
                <a:schemeClr val="bg2">
                  <a:lumMod val="25000"/>
                </a:schemeClr>
              </a:solidFill>
            </a:endParaRP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5" name="Rectangle : coins arrondis 4">
            <a:extLst>
              <a:ext uri="{FF2B5EF4-FFF2-40B4-BE49-F238E27FC236}">
                <a16:creationId xmlns:a16="http://schemas.microsoft.com/office/drawing/2014/main" id="{03A0A656-9923-4135-A704-E98E324963E6}"/>
              </a:ext>
            </a:extLst>
          </p:cNvPr>
          <p:cNvSpPr/>
          <p:nvPr/>
        </p:nvSpPr>
        <p:spPr>
          <a:xfrm rot="1460594">
            <a:off x="14120" y="5654580"/>
            <a:ext cx="2760673" cy="663958"/>
          </a:xfrm>
          <a:prstGeom prst="roundRect">
            <a:avLst/>
          </a:prstGeom>
          <a:solidFill>
            <a:srgbClr val="92D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sz="4000"/>
              <a:t>GREEN IT</a:t>
            </a:r>
          </a:p>
        </p:txBody>
      </p:sp>
    </p:spTree>
    <p:extLst>
      <p:ext uri="{BB962C8B-B14F-4D97-AF65-F5344CB8AC3E}">
        <p14:creationId xmlns:p14="http://schemas.microsoft.com/office/powerpoint/2010/main" val="2085264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75000"/>
                  </a:schemeClr>
                </a:solidFill>
              </a:rPr>
              <a:t>Samples</a:t>
            </a:r>
            <a:endParaRPr lang="fr-FR" sz="72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854858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724C8-2C69-FE9A-B957-A3A3A09D7403}"/>
              </a:ext>
            </a:extLst>
          </p:cNvPr>
          <p:cNvSpPr>
            <a:spLocks noGrp="1"/>
          </p:cNvSpPr>
          <p:nvPr>
            <p:ph type="title"/>
          </p:nvPr>
        </p:nvSpPr>
        <p:spPr>
          <a:xfrm>
            <a:off x="2050596" y="1525800"/>
            <a:ext cx="2940867" cy="499048"/>
          </a:xfrm>
          <a:solidFill>
            <a:schemeClr val="accent6">
              <a:lumMod val="75000"/>
            </a:schemeClr>
          </a:solidFill>
        </p:spPr>
        <p:txBody>
          <a:bodyPr>
            <a:normAutofit/>
          </a:bodyPr>
          <a:lstStyle/>
          <a:p>
            <a:r>
              <a:rPr lang="fr-FR" sz="2800" dirty="0" err="1">
                <a:solidFill>
                  <a:schemeClr val="bg1"/>
                </a:solidFill>
              </a:rPr>
              <a:t>Everything</a:t>
            </a:r>
            <a:r>
              <a:rPr lang="fr-FR" sz="2800" dirty="0">
                <a:solidFill>
                  <a:schemeClr val="bg1"/>
                </a:solidFill>
              </a:rPr>
              <a:t> as API</a:t>
            </a:r>
          </a:p>
        </p:txBody>
      </p:sp>
      <p:sp>
        <p:nvSpPr>
          <p:cNvPr id="3" name="Espace réservé du contenu 2">
            <a:extLst>
              <a:ext uri="{FF2B5EF4-FFF2-40B4-BE49-F238E27FC236}">
                <a16:creationId xmlns:a16="http://schemas.microsoft.com/office/drawing/2014/main" id="{9F9D2CD9-54F2-052A-19C2-019BADBAE9C1}"/>
              </a:ext>
            </a:extLst>
          </p:cNvPr>
          <p:cNvSpPr>
            <a:spLocks noGrp="1"/>
          </p:cNvSpPr>
          <p:nvPr>
            <p:ph idx="1"/>
          </p:nvPr>
        </p:nvSpPr>
        <p:spPr/>
        <p:txBody>
          <a:bodyPr/>
          <a:lstStyle/>
          <a:p>
            <a:endParaRPr lang="fr-FR"/>
          </a:p>
        </p:txBody>
      </p:sp>
      <p:cxnSp>
        <p:nvCxnSpPr>
          <p:cNvPr id="19" name="Connecteur droit avec flèche 18">
            <a:extLst>
              <a:ext uri="{FF2B5EF4-FFF2-40B4-BE49-F238E27FC236}">
                <a16:creationId xmlns:a16="http://schemas.microsoft.com/office/drawing/2014/main" id="{03C6AEDC-602D-FA37-BC53-3B58D9DFB92A}"/>
              </a:ext>
            </a:extLst>
          </p:cNvPr>
          <p:cNvCxnSpPr>
            <a:cxnSpLocks/>
            <a:endCxn id="21" idx="2"/>
          </p:cNvCxnSpPr>
          <p:nvPr/>
        </p:nvCxnSpPr>
        <p:spPr>
          <a:xfrm flipH="1" flipV="1">
            <a:off x="8994612" y="2220468"/>
            <a:ext cx="4836" cy="2542955"/>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5F82956F-7A76-4C33-43A0-5CE73A364ACD}"/>
              </a:ext>
            </a:extLst>
          </p:cNvPr>
          <p:cNvCxnSpPr>
            <a:cxnSpLocks/>
            <a:stCxn id="26" idx="3"/>
            <a:endCxn id="21" idx="1"/>
          </p:cNvCxnSpPr>
          <p:nvPr/>
        </p:nvCxnSpPr>
        <p:spPr>
          <a:xfrm flipV="1">
            <a:off x="7140981" y="1837032"/>
            <a:ext cx="1258084" cy="148810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45">
            <a:extLst>
              <a:ext uri="{FF2B5EF4-FFF2-40B4-BE49-F238E27FC236}">
                <a16:creationId xmlns:a16="http://schemas.microsoft.com/office/drawing/2014/main" id="{4E411D70-1EB8-32E5-A424-35707597E114}"/>
              </a:ext>
            </a:extLst>
          </p:cNvPr>
          <p:cNvSpPr/>
          <p:nvPr/>
        </p:nvSpPr>
        <p:spPr>
          <a:xfrm>
            <a:off x="8399065" y="1453596"/>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chemeClr val="bg1"/>
              </a:solidFill>
            </a:endParaRPr>
          </a:p>
          <a:p>
            <a:pPr algn="ctr"/>
            <a:r>
              <a:rPr lang="fr-FR" sz="1100" dirty="0" err="1">
                <a:solidFill>
                  <a:schemeClr val="bg1"/>
                </a:solidFill>
              </a:rPr>
              <a:t>Customers</a:t>
            </a:r>
            <a:r>
              <a:rPr lang="fr-FR" sz="1100" dirty="0">
                <a:solidFill>
                  <a:schemeClr val="bg1"/>
                </a:solidFill>
              </a:rPr>
              <a:t> Data API </a:t>
            </a:r>
            <a:r>
              <a:rPr lang="fr-FR" sz="1100" dirty="0">
                <a:solidFill>
                  <a:schemeClr val="bg1"/>
                </a:solidFill>
                <a:ea typeface="Source Sans Pro"/>
              </a:rPr>
              <a:t>v1</a:t>
            </a:r>
            <a:endParaRPr lang="en-FR" sz="1100" dirty="0">
              <a:solidFill>
                <a:schemeClr val="bg1"/>
              </a:solidFill>
            </a:endParaRPr>
          </a:p>
        </p:txBody>
      </p:sp>
      <p:sp>
        <p:nvSpPr>
          <p:cNvPr id="22" name="Rounded Rectangle 45">
            <a:extLst>
              <a:ext uri="{FF2B5EF4-FFF2-40B4-BE49-F238E27FC236}">
                <a16:creationId xmlns:a16="http://schemas.microsoft.com/office/drawing/2014/main" id="{AB9E1995-B0B6-2408-F86B-6BE8E1400AC6}"/>
              </a:ext>
            </a:extLst>
          </p:cNvPr>
          <p:cNvSpPr/>
          <p:nvPr/>
        </p:nvSpPr>
        <p:spPr>
          <a:xfrm>
            <a:off x="8401939" y="4637532"/>
            <a:ext cx="1195930" cy="766872"/>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100" err="1">
                <a:solidFill>
                  <a:schemeClr val="bg1"/>
                </a:solidFill>
              </a:rPr>
              <a:t>SmartOther</a:t>
            </a:r>
            <a:r>
              <a:rPr lang="fr-FR" sz="1100">
                <a:solidFill>
                  <a:schemeClr val="bg1"/>
                </a:solidFill>
              </a:rPr>
              <a:t>-data API v1</a:t>
            </a:r>
            <a:endParaRPr lang="en-US" sz="1100">
              <a:solidFill>
                <a:schemeClr val="bg1"/>
              </a:solidFill>
              <a:ea typeface="Source Sans Pro"/>
            </a:endParaRPr>
          </a:p>
        </p:txBody>
      </p:sp>
      <p:cxnSp>
        <p:nvCxnSpPr>
          <p:cNvPr id="23" name="Connecteur droit avec flèche 22">
            <a:extLst>
              <a:ext uri="{FF2B5EF4-FFF2-40B4-BE49-F238E27FC236}">
                <a16:creationId xmlns:a16="http://schemas.microsoft.com/office/drawing/2014/main" id="{6E6A93A5-AE25-8B94-B45B-7B881DA32B2E}"/>
              </a:ext>
            </a:extLst>
          </p:cNvPr>
          <p:cNvCxnSpPr>
            <a:cxnSpLocks/>
            <a:stCxn id="26" idx="3"/>
            <a:endCxn id="25" idx="1"/>
          </p:cNvCxnSpPr>
          <p:nvPr/>
        </p:nvCxnSpPr>
        <p:spPr>
          <a:xfrm flipV="1">
            <a:off x="7140981" y="2753271"/>
            <a:ext cx="1262920" cy="5718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30D6C681-30EB-A943-934B-9AED610F59EF}"/>
              </a:ext>
            </a:extLst>
          </p:cNvPr>
          <p:cNvCxnSpPr>
            <a:cxnSpLocks/>
            <a:stCxn id="26" idx="3"/>
            <a:endCxn id="22" idx="1"/>
          </p:cNvCxnSpPr>
          <p:nvPr/>
        </p:nvCxnSpPr>
        <p:spPr>
          <a:xfrm>
            <a:off x="7140981" y="3325132"/>
            <a:ext cx="1260958" cy="1695836"/>
          </a:xfrm>
          <a:prstGeom prst="straightConnector1">
            <a:avLst/>
          </a:prstGeom>
          <a:ln w="508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45">
            <a:extLst>
              <a:ext uri="{FF2B5EF4-FFF2-40B4-BE49-F238E27FC236}">
                <a16:creationId xmlns:a16="http://schemas.microsoft.com/office/drawing/2014/main" id="{573BC826-B00D-783B-086E-9716335EBC9D}"/>
              </a:ext>
            </a:extLst>
          </p:cNvPr>
          <p:cNvSpPr/>
          <p:nvPr/>
        </p:nvSpPr>
        <p:spPr>
          <a:xfrm>
            <a:off x="8403901" y="2369835"/>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rgbClr val="103184"/>
              </a:solidFill>
              <a:ea typeface="Source Sans Pro"/>
            </a:endParaRPr>
          </a:p>
          <a:p>
            <a:pPr algn="ctr"/>
            <a:r>
              <a:rPr lang="fr-FR" sz="1100" dirty="0" err="1">
                <a:solidFill>
                  <a:schemeClr val="bg1"/>
                </a:solidFill>
              </a:rPr>
              <a:t>Vehicules</a:t>
            </a:r>
            <a:r>
              <a:rPr lang="fr-FR" sz="1100" dirty="0">
                <a:solidFill>
                  <a:schemeClr val="bg1"/>
                </a:solidFill>
              </a:rPr>
              <a:t> data API v1</a:t>
            </a:r>
            <a:endParaRPr lang="en-US" sz="1100" dirty="0">
              <a:solidFill>
                <a:schemeClr val="bg1"/>
              </a:solidFill>
              <a:ea typeface="Source Sans Pro"/>
            </a:endParaRPr>
          </a:p>
          <a:p>
            <a:pPr algn="ctr"/>
            <a:endParaRPr lang="fr-FR" sz="1100" dirty="0">
              <a:solidFill>
                <a:schemeClr val="bg1"/>
              </a:solidFill>
              <a:ea typeface="Source Sans Pro"/>
            </a:endParaRPr>
          </a:p>
        </p:txBody>
      </p:sp>
      <p:sp>
        <p:nvSpPr>
          <p:cNvPr id="26" name="Rounded Rectangle 44">
            <a:extLst>
              <a:ext uri="{FF2B5EF4-FFF2-40B4-BE49-F238E27FC236}">
                <a16:creationId xmlns:a16="http://schemas.microsoft.com/office/drawing/2014/main" id="{05F554FA-8BC5-9DD8-526F-ABA6B8B82484}"/>
              </a:ext>
            </a:extLst>
          </p:cNvPr>
          <p:cNvSpPr/>
          <p:nvPr/>
        </p:nvSpPr>
        <p:spPr>
          <a:xfrm>
            <a:off x="5372841" y="2985851"/>
            <a:ext cx="1768140" cy="6785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800" err="1">
                <a:solidFill>
                  <a:schemeClr val="bg1"/>
                </a:solidFill>
              </a:rPr>
              <a:t>SmartGuide</a:t>
            </a:r>
            <a:r>
              <a:rPr lang="en-US" sz="1800">
                <a:solidFill>
                  <a:schemeClr val="bg1"/>
                </a:solidFill>
              </a:rPr>
              <a:t> API v1</a:t>
            </a:r>
            <a:endParaRPr lang="en-US" sz="2000"/>
          </a:p>
        </p:txBody>
      </p:sp>
      <p:sp>
        <p:nvSpPr>
          <p:cNvPr id="27" name="ZoneTexte 22">
            <a:extLst>
              <a:ext uri="{FF2B5EF4-FFF2-40B4-BE49-F238E27FC236}">
                <a16:creationId xmlns:a16="http://schemas.microsoft.com/office/drawing/2014/main" id="{6F8FBB4C-43AF-2165-3DC4-127645F656B6}"/>
              </a:ext>
            </a:extLst>
          </p:cNvPr>
          <p:cNvSpPr txBox="1"/>
          <p:nvPr/>
        </p:nvSpPr>
        <p:spPr>
          <a:xfrm>
            <a:off x="2747017" y="2859504"/>
            <a:ext cx="2118250" cy="854080"/>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550">
                <a:solidFill>
                  <a:schemeClr val="tx1">
                    <a:lumMod val="60000"/>
                    <a:lumOff val="40000"/>
                  </a:schemeClr>
                </a:solidFill>
              </a:rPr>
              <a:t>HTTP POST</a:t>
            </a:r>
          </a:p>
          <a:p>
            <a:r>
              <a:rPr lang="fr-FR" sz="800">
                <a:solidFill>
                  <a:schemeClr val="tx1">
                    <a:lumMod val="60000"/>
                    <a:lumOff val="40000"/>
                  </a:schemeClr>
                </a:solidFill>
              </a:rPr>
              <a:t>https://smartguide-rec.axa-fr.intraxa/function/smartguide-v1/stream</a:t>
            </a:r>
          </a:p>
          <a:p>
            <a:r>
              <a:rPr lang="fr-FR" sz="800">
                <a:solidFill>
                  <a:schemeClr val="tx1">
                    <a:lumMod val="60000"/>
                    <a:lumOff val="40000"/>
                  </a:schemeClr>
                </a:solidFill>
              </a:rPr>
              <a:t>{…}</a:t>
            </a:r>
          </a:p>
        </p:txBody>
      </p:sp>
      <p:cxnSp>
        <p:nvCxnSpPr>
          <p:cNvPr id="28" name="Connecteur droit avec flèche 27">
            <a:extLst>
              <a:ext uri="{FF2B5EF4-FFF2-40B4-BE49-F238E27FC236}">
                <a16:creationId xmlns:a16="http://schemas.microsoft.com/office/drawing/2014/main" id="{D692F74A-8ED9-7769-50CC-1CACFFC4969B}"/>
              </a:ext>
            </a:extLst>
          </p:cNvPr>
          <p:cNvCxnSpPr>
            <a:cxnSpLocks/>
          </p:cNvCxnSpPr>
          <p:nvPr/>
        </p:nvCxnSpPr>
        <p:spPr>
          <a:xfrm flipV="1">
            <a:off x="4762392" y="3317738"/>
            <a:ext cx="601572" cy="1585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 coins arrondis 28">
            <a:extLst>
              <a:ext uri="{FF2B5EF4-FFF2-40B4-BE49-F238E27FC236}">
                <a16:creationId xmlns:a16="http://schemas.microsoft.com/office/drawing/2014/main" id="{66FB3ED4-E735-B6A6-EDE9-38AAC78EF3CE}"/>
              </a:ext>
            </a:extLst>
          </p:cNvPr>
          <p:cNvSpPr/>
          <p:nvPr/>
        </p:nvSpPr>
        <p:spPr>
          <a:xfrm>
            <a:off x="2594131" y="2777406"/>
            <a:ext cx="2203770" cy="105912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fr-FR"/>
          </a:p>
        </p:txBody>
      </p:sp>
      <p:cxnSp>
        <p:nvCxnSpPr>
          <p:cNvPr id="30" name="Connecteur droit avec flèche 29">
            <a:extLst>
              <a:ext uri="{FF2B5EF4-FFF2-40B4-BE49-F238E27FC236}">
                <a16:creationId xmlns:a16="http://schemas.microsoft.com/office/drawing/2014/main" id="{942A8F29-40F3-7074-9046-CE94F8717EF9}"/>
              </a:ext>
            </a:extLst>
          </p:cNvPr>
          <p:cNvCxnSpPr>
            <a:cxnSpLocks/>
          </p:cNvCxnSpPr>
          <p:nvPr/>
        </p:nvCxnSpPr>
        <p:spPr>
          <a:xfrm>
            <a:off x="6287072" y="3667855"/>
            <a:ext cx="11717" cy="596118"/>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45">
            <a:extLst>
              <a:ext uri="{FF2B5EF4-FFF2-40B4-BE49-F238E27FC236}">
                <a16:creationId xmlns:a16="http://schemas.microsoft.com/office/drawing/2014/main" id="{4D4734C5-3DB5-B166-569A-3064CE07C981}"/>
              </a:ext>
            </a:extLst>
          </p:cNvPr>
          <p:cNvSpPr/>
          <p:nvPr/>
        </p:nvSpPr>
        <p:spPr>
          <a:xfrm>
            <a:off x="5697249" y="4264613"/>
            <a:ext cx="1191094" cy="60183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a:solidFill>
                <a:schemeClr val="bg1"/>
              </a:solidFill>
            </a:endParaRPr>
          </a:p>
          <a:p>
            <a:pPr algn="ctr"/>
            <a:r>
              <a:rPr lang="fr-FR" sz="1100">
                <a:solidFill>
                  <a:schemeClr val="bg1"/>
                </a:solidFill>
              </a:rPr>
              <a:t>Proxy-LLM API </a:t>
            </a:r>
            <a:r>
              <a:rPr lang="fr-FR" sz="1100">
                <a:solidFill>
                  <a:schemeClr val="bg1"/>
                </a:solidFill>
                <a:ea typeface="Source Sans Pro"/>
              </a:rPr>
              <a:t>v1</a:t>
            </a:r>
            <a:endParaRPr lang="en-FR" sz="1100">
              <a:solidFill>
                <a:schemeClr val="bg1"/>
              </a:solidFill>
            </a:endParaRPr>
          </a:p>
        </p:txBody>
      </p:sp>
      <p:sp>
        <p:nvSpPr>
          <p:cNvPr id="36" name="Titre 1">
            <a:extLst>
              <a:ext uri="{FF2B5EF4-FFF2-40B4-BE49-F238E27FC236}">
                <a16:creationId xmlns:a16="http://schemas.microsoft.com/office/drawing/2014/main" id="{98DA97DB-94BC-615C-F63C-F93094A82788}"/>
              </a:ext>
            </a:extLst>
          </p:cNvPr>
          <p:cNvSpPr txBox="1">
            <a:spLocks/>
          </p:cNvSpPr>
          <p:nvPr/>
        </p:nvSpPr>
        <p:spPr>
          <a:xfrm>
            <a:off x="25562" y="-291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spTree>
    <p:extLst>
      <p:ext uri="{BB962C8B-B14F-4D97-AF65-F5344CB8AC3E}">
        <p14:creationId xmlns:p14="http://schemas.microsoft.com/office/powerpoint/2010/main" val="3850710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35CD0A-CE03-E42E-02E0-731F04229FE5}"/>
              </a:ext>
            </a:extLst>
          </p:cNvPr>
          <p:cNvSpPr/>
          <p:nvPr/>
        </p:nvSpPr>
        <p:spPr>
          <a:xfrm>
            <a:off x="6169606" y="2923784"/>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7" name="ZoneTexte 6">
            <a:extLst>
              <a:ext uri="{FF2B5EF4-FFF2-40B4-BE49-F238E27FC236}">
                <a16:creationId xmlns:a16="http://schemas.microsoft.com/office/drawing/2014/main" id="{BC64B7C2-4F4F-165D-8ECA-24ED6F063CD2}"/>
              </a:ext>
            </a:extLst>
          </p:cNvPr>
          <p:cNvSpPr txBox="1"/>
          <p:nvPr/>
        </p:nvSpPr>
        <p:spPr>
          <a:xfrm>
            <a:off x="5980227" y="2934670"/>
            <a:ext cx="1109205"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 </a:t>
            </a:r>
            <a:r>
              <a:rPr lang="fr-FR" sz="1092" dirty="0" err="1">
                <a:solidFill>
                  <a:srgbClr val="4F81BD">
                    <a:lumMod val="75000"/>
                  </a:srgbClr>
                </a:solidFill>
                <a:latin typeface="Calibri"/>
                <a:ea typeface="Calibri"/>
                <a:cs typeface="Arial"/>
              </a:rPr>
              <a:t>SmargGuide</a:t>
            </a:r>
            <a:r>
              <a:rPr lang="fr-FR" sz="1092" dirty="0">
                <a:solidFill>
                  <a:srgbClr val="4F81BD">
                    <a:lumMod val="75000"/>
                  </a:srgbClr>
                </a:solidFill>
                <a:latin typeface="Calibri"/>
                <a:ea typeface="Calibri"/>
                <a:cs typeface="Arial"/>
              </a:rPr>
              <a:t> API v1</a:t>
            </a:r>
            <a:endParaRPr lang="fr-FR" sz="1400" dirty="0">
              <a:solidFill>
                <a:srgbClr val="4F81BD">
                  <a:lumMod val="75000"/>
                </a:srgbClr>
              </a:solidFill>
              <a:latin typeface="Calibri" pitchFamily="34" charset="0"/>
              <a:cs typeface="Arial" charset="0"/>
            </a:endParaRPr>
          </a:p>
        </p:txBody>
      </p:sp>
      <p:sp>
        <p:nvSpPr>
          <p:cNvPr id="19" name="Rectangle 18">
            <a:extLst>
              <a:ext uri="{FF2B5EF4-FFF2-40B4-BE49-F238E27FC236}">
                <a16:creationId xmlns:a16="http://schemas.microsoft.com/office/drawing/2014/main" id="{314FE98E-721D-915C-29AD-BC2D8871F497}"/>
              </a:ext>
            </a:extLst>
          </p:cNvPr>
          <p:cNvSpPr/>
          <p:nvPr/>
        </p:nvSpPr>
        <p:spPr>
          <a:xfrm>
            <a:off x="1718206" y="1608306"/>
            <a:ext cx="1698006" cy="1679451"/>
          </a:xfrm>
          <a:custGeom>
            <a:avLst/>
            <a:gdLst>
              <a:gd name="connsiteX0" fmla="*/ 0 w 1698006"/>
              <a:gd name="connsiteY0" fmla="*/ 0 h 1679451"/>
              <a:gd name="connsiteX1" fmla="*/ 549022 w 1698006"/>
              <a:gd name="connsiteY1" fmla="*/ 0 h 1679451"/>
              <a:gd name="connsiteX2" fmla="*/ 1064084 w 1698006"/>
              <a:gd name="connsiteY2" fmla="*/ 0 h 1679451"/>
              <a:gd name="connsiteX3" fmla="*/ 1698006 w 1698006"/>
              <a:gd name="connsiteY3" fmla="*/ 0 h 1679451"/>
              <a:gd name="connsiteX4" fmla="*/ 1698006 w 1698006"/>
              <a:gd name="connsiteY4" fmla="*/ 543022 h 1679451"/>
              <a:gd name="connsiteX5" fmla="*/ 1698006 w 1698006"/>
              <a:gd name="connsiteY5" fmla="*/ 1069250 h 1679451"/>
              <a:gd name="connsiteX6" fmla="*/ 1698006 w 1698006"/>
              <a:gd name="connsiteY6" fmla="*/ 1679451 h 1679451"/>
              <a:gd name="connsiteX7" fmla="*/ 1132004 w 1698006"/>
              <a:gd name="connsiteY7" fmla="*/ 1679451 h 1679451"/>
              <a:gd name="connsiteX8" fmla="*/ 532042 w 1698006"/>
              <a:gd name="connsiteY8" fmla="*/ 1679451 h 1679451"/>
              <a:gd name="connsiteX9" fmla="*/ 0 w 1698006"/>
              <a:gd name="connsiteY9" fmla="*/ 1679451 h 1679451"/>
              <a:gd name="connsiteX10" fmla="*/ 0 w 1698006"/>
              <a:gd name="connsiteY10" fmla="*/ 1119634 h 1679451"/>
              <a:gd name="connsiteX11" fmla="*/ 0 w 1698006"/>
              <a:gd name="connsiteY11" fmla="*/ 576612 h 1679451"/>
              <a:gd name="connsiteX12" fmla="*/ 0 w 1698006"/>
              <a:gd name="connsiteY12" fmla="*/ 0 h 167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8006" h="1679451" extrusionOk="0">
                <a:moveTo>
                  <a:pt x="0" y="0"/>
                </a:moveTo>
                <a:cubicBezTo>
                  <a:pt x="198379" y="-3923"/>
                  <a:pt x="368353" y="26593"/>
                  <a:pt x="549022" y="0"/>
                </a:cubicBezTo>
                <a:cubicBezTo>
                  <a:pt x="729691" y="-26593"/>
                  <a:pt x="951102" y="7986"/>
                  <a:pt x="1064084" y="0"/>
                </a:cubicBezTo>
                <a:cubicBezTo>
                  <a:pt x="1177066" y="-7986"/>
                  <a:pt x="1547120" y="22846"/>
                  <a:pt x="1698006" y="0"/>
                </a:cubicBezTo>
                <a:cubicBezTo>
                  <a:pt x="1678575" y="249834"/>
                  <a:pt x="1717717" y="430825"/>
                  <a:pt x="1698006" y="543022"/>
                </a:cubicBezTo>
                <a:cubicBezTo>
                  <a:pt x="1678295" y="655219"/>
                  <a:pt x="1700314" y="865751"/>
                  <a:pt x="1698006" y="1069250"/>
                </a:cubicBezTo>
                <a:cubicBezTo>
                  <a:pt x="1695698" y="1272749"/>
                  <a:pt x="1693639" y="1553433"/>
                  <a:pt x="1698006" y="1679451"/>
                </a:cubicBezTo>
                <a:cubicBezTo>
                  <a:pt x="1460959" y="1700398"/>
                  <a:pt x="1323324" y="1665230"/>
                  <a:pt x="1132004" y="1679451"/>
                </a:cubicBezTo>
                <a:cubicBezTo>
                  <a:pt x="940684" y="1693672"/>
                  <a:pt x="786240" y="1666013"/>
                  <a:pt x="532042" y="1679451"/>
                </a:cubicBezTo>
                <a:cubicBezTo>
                  <a:pt x="277844" y="1692889"/>
                  <a:pt x="232020" y="1664245"/>
                  <a:pt x="0" y="1679451"/>
                </a:cubicBezTo>
                <a:cubicBezTo>
                  <a:pt x="9149" y="1473927"/>
                  <a:pt x="-26774" y="1398286"/>
                  <a:pt x="0" y="1119634"/>
                </a:cubicBezTo>
                <a:cubicBezTo>
                  <a:pt x="26774" y="840982"/>
                  <a:pt x="-14587" y="767312"/>
                  <a:pt x="0" y="576612"/>
                </a:cubicBezTo>
                <a:cubicBezTo>
                  <a:pt x="14587" y="385912"/>
                  <a:pt x="6788" y="119652"/>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0" name="Rectangle 19">
            <a:extLst>
              <a:ext uri="{FF2B5EF4-FFF2-40B4-BE49-F238E27FC236}">
                <a16:creationId xmlns:a16="http://schemas.microsoft.com/office/drawing/2014/main" id="{80EA1BF5-B560-A797-AAF4-91C1F97BBA49}"/>
              </a:ext>
            </a:extLst>
          </p:cNvPr>
          <p:cNvSpPr/>
          <p:nvPr/>
        </p:nvSpPr>
        <p:spPr>
          <a:xfrm>
            <a:off x="2309206" y="2091480"/>
            <a:ext cx="881454" cy="599244"/>
          </a:xfrm>
          <a:custGeom>
            <a:avLst/>
            <a:gdLst>
              <a:gd name="connsiteX0" fmla="*/ 0 w 881454"/>
              <a:gd name="connsiteY0" fmla="*/ 0 h 599244"/>
              <a:gd name="connsiteX1" fmla="*/ 431912 w 881454"/>
              <a:gd name="connsiteY1" fmla="*/ 0 h 599244"/>
              <a:gd name="connsiteX2" fmla="*/ 881454 w 881454"/>
              <a:gd name="connsiteY2" fmla="*/ 0 h 599244"/>
              <a:gd name="connsiteX3" fmla="*/ 881454 w 881454"/>
              <a:gd name="connsiteY3" fmla="*/ 599244 h 599244"/>
              <a:gd name="connsiteX4" fmla="*/ 440727 w 881454"/>
              <a:gd name="connsiteY4" fmla="*/ 599244 h 599244"/>
              <a:gd name="connsiteX5" fmla="*/ 0 w 881454"/>
              <a:gd name="connsiteY5" fmla="*/ 599244 h 599244"/>
              <a:gd name="connsiteX6" fmla="*/ 0 w 881454"/>
              <a:gd name="connsiteY6" fmla="*/ 0 h 59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1454" h="599244" extrusionOk="0">
                <a:moveTo>
                  <a:pt x="0" y="0"/>
                </a:moveTo>
                <a:cubicBezTo>
                  <a:pt x="161204" y="-19097"/>
                  <a:pt x="304789" y="11267"/>
                  <a:pt x="431912" y="0"/>
                </a:cubicBezTo>
                <a:cubicBezTo>
                  <a:pt x="559035" y="-11267"/>
                  <a:pt x="667544" y="-21687"/>
                  <a:pt x="881454" y="0"/>
                </a:cubicBezTo>
                <a:cubicBezTo>
                  <a:pt x="907953" y="237710"/>
                  <a:pt x="897190" y="471428"/>
                  <a:pt x="881454" y="599244"/>
                </a:cubicBezTo>
                <a:cubicBezTo>
                  <a:pt x="767772" y="584510"/>
                  <a:pt x="643738" y="617735"/>
                  <a:pt x="440727" y="599244"/>
                </a:cubicBezTo>
                <a:cubicBezTo>
                  <a:pt x="237716" y="580753"/>
                  <a:pt x="128266" y="582699"/>
                  <a:pt x="0" y="599244"/>
                </a:cubicBezTo>
                <a:cubicBezTo>
                  <a:pt x="-808" y="342675"/>
                  <a:pt x="-24708" y="244090"/>
                  <a:pt x="0" y="0"/>
                </a:cubicBezTo>
                <a:close/>
              </a:path>
            </a:pathLst>
          </a:custGeom>
          <a:noFill/>
          <a:ln w="22225">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1" name="ZoneTexte 20">
            <a:extLst>
              <a:ext uri="{FF2B5EF4-FFF2-40B4-BE49-F238E27FC236}">
                <a16:creationId xmlns:a16="http://schemas.microsoft.com/office/drawing/2014/main" id="{90C53434-4EE3-45EA-EB25-D7CDBB27F921}"/>
              </a:ext>
            </a:extLst>
          </p:cNvPr>
          <p:cNvSpPr txBox="1"/>
          <p:nvPr/>
        </p:nvSpPr>
        <p:spPr>
          <a:xfrm>
            <a:off x="2293858" y="2155147"/>
            <a:ext cx="692818" cy="430887"/>
          </a:xfrm>
          <a:prstGeom prst="rect">
            <a:avLst/>
          </a:prstGeom>
          <a:noFill/>
        </p:spPr>
        <p:txBody>
          <a:bodyPr wrap="none" rtlCol="0">
            <a:spAutoFit/>
          </a:bodyPr>
          <a:lstStyle/>
          <a:p>
            <a:pPr algn="ctr" defTabSz="1087672" eaLnBrk="0" fontAlgn="base" hangingPunct="0">
              <a:spcBef>
                <a:spcPct val="0"/>
              </a:spcBef>
              <a:spcAft>
                <a:spcPct val="0"/>
              </a:spcAft>
            </a:pPr>
            <a:r>
              <a:rPr lang="fr-FR" sz="1100">
                <a:solidFill>
                  <a:srgbClr val="103184"/>
                </a:solidFill>
                <a:latin typeface="Calibri" pitchFamily="34" charset="0"/>
                <a:cs typeface="Arial" charset="0"/>
              </a:rPr>
              <a:t>Browser </a:t>
            </a:r>
          </a:p>
          <a:p>
            <a:pPr algn="ctr" defTabSz="1087672" eaLnBrk="0" fontAlgn="base" hangingPunct="0">
              <a:spcBef>
                <a:spcPct val="0"/>
              </a:spcBef>
              <a:spcAft>
                <a:spcPct val="0"/>
              </a:spcAft>
            </a:pPr>
            <a:r>
              <a:rPr lang="fr-FR" sz="1100">
                <a:solidFill>
                  <a:srgbClr val="103184"/>
                </a:solidFill>
                <a:latin typeface="Calibri" pitchFamily="34" charset="0"/>
                <a:cs typeface="Arial" charset="0"/>
              </a:rPr>
              <a:t>Web</a:t>
            </a:r>
          </a:p>
        </p:txBody>
      </p:sp>
      <p:sp>
        <p:nvSpPr>
          <p:cNvPr id="22" name="ZoneTexte 21">
            <a:extLst>
              <a:ext uri="{FF2B5EF4-FFF2-40B4-BE49-F238E27FC236}">
                <a16:creationId xmlns:a16="http://schemas.microsoft.com/office/drawing/2014/main" id="{814EB3B7-A31C-1CBE-1685-A22D8BB112B4}"/>
              </a:ext>
            </a:extLst>
          </p:cNvPr>
          <p:cNvSpPr txBox="1"/>
          <p:nvPr/>
        </p:nvSpPr>
        <p:spPr>
          <a:xfrm>
            <a:off x="1715582" y="1593334"/>
            <a:ext cx="978153" cy="261610"/>
          </a:xfrm>
          <a:prstGeom prst="rect">
            <a:avLst/>
          </a:prstGeom>
          <a:noFill/>
        </p:spPr>
        <p:txBody>
          <a:bodyPr wrap="none" rtlCol="0">
            <a:spAutoFit/>
          </a:bodyPr>
          <a:lstStyle/>
          <a:p>
            <a:pPr defTabSz="1087672" eaLnBrk="0" fontAlgn="base" hangingPunct="0">
              <a:spcBef>
                <a:spcPct val="0"/>
              </a:spcBef>
              <a:spcAft>
                <a:spcPct val="0"/>
              </a:spcAft>
            </a:pPr>
            <a:r>
              <a:rPr lang="fr-FR" sz="1100">
                <a:solidFill>
                  <a:srgbClr val="4F81BD">
                    <a:lumMod val="50000"/>
                  </a:srgbClr>
                </a:solidFill>
                <a:latin typeface="Calibri" pitchFamily="34" charset="0"/>
                <a:cs typeface="Arial" charset="0"/>
              </a:rPr>
              <a:t>User Network</a:t>
            </a:r>
          </a:p>
        </p:txBody>
      </p:sp>
      <p:pic>
        <p:nvPicPr>
          <p:cNvPr id="23" name="Picture 6" descr="Dessin Animé Petit Bonhomme De Neige — Image Vectorielle tout Dessin De ...">
            <a:extLst>
              <a:ext uri="{FF2B5EF4-FFF2-40B4-BE49-F238E27FC236}">
                <a16:creationId xmlns:a16="http://schemas.microsoft.com/office/drawing/2014/main" id="{56F45469-82E3-C5AD-37F6-65E8C420B9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5461" y="2175742"/>
            <a:ext cx="415204" cy="415204"/>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6B31C266-4D32-1745-57E2-B73072F44469}"/>
              </a:ext>
            </a:extLst>
          </p:cNvPr>
          <p:cNvSpPr txBox="1"/>
          <p:nvPr/>
        </p:nvSpPr>
        <p:spPr>
          <a:xfrm>
            <a:off x="1652835" y="2560292"/>
            <a:ext cx="782333" cy="312159"/>
          </a:xfrm>
          <a:prstGeom prst="rect">
            <a:avLst/>
          </a:prstGeom>
          <a:noFill/>
        </p:spPr>
        <p:txBody>
          <a:bodyPr wrap="square" lIns="142707" tIns="71353" rIns="142707" bIns="71353" rtlCol="0" anchor="t">
            <a:spAutoFit/>
          </a:bodyPr>
          <a:lstStyle/>
          <a:p>
            <a:pPr algn="ctr" defTabSz="1087672" eaLnBrk="0" fontAlgn="base" hangingPunct="0">
              <a:spcBef>
                <a:spcPct val="0"/>
              </a:spcBef>
              <a:spcAft>
                <a:spcPct val="0"/>
              </a:spcAft>
            </a:pPr>
            <a:r>
              <a:rPr lang="fr-FR" sz="1092" err="1">
                <a:solidFill>
                  <a:srgbClr val="4F81BD">
                    <a:lumMod val="50000"/>
                  </a:srgbClr>
                </a:solidFill>
                <a:latin typeface="Calibri"/>
                <a:ea typeface="Calibri"/>
                <a:cs typeface="Arial"/>
              </a:rPr>
              <a:t>Users</a:t>
            </a:r>
            <a:endParaRPr lang="en-US" sz="2185" err="1">
              <a:solidFill>
                <a:srgbClr val="103184"/>
              </a:solidFill>
              <a:latin typeface="Calibri" pitchFamily="34" charset="0"/>
              <a:cs typeface="Arial" charset="0"/>
            </a:endParaRPr>
          </a:p>
        </p:txBody>
      </p:sp>
      <p:sp>
        <p:nvSpPr>
          <p:cNvPr id="36" name="Rectangle 35">
            <a:extLst>
              <a:ext uri="{FF2B5EF4-FFF2-40B4-BE49-F238E27FC236}">
                <a16:creationId xmlns:a16="http://schemas.microsoft.com/office/drawing/2014/main" id="{A6C54028-CFB3-C456-BA8D-AAAE19511CC8}"/>
              </a:ext>
            </a:extLst>
          </p:cNvPr>
          <p:cNvSpPr/>
          <p:nvPr/>
        </p:nvSpPr>
        <p:spPr>
          <a:xfrm>
            <a:off x="5219814" y="1712399"/>
            <a:ext cx="826946" cy="435836"/>
          </a:xfrm>
          <a:custGeom>
            <a:avLst/>
            <a:gdLst>
              <a:gd name="connsiteX0" fmla="*/ 0 w 826946"/>
              <a:gd name="connsiteY0" fmla="*/ 0 h 435836"/>
              <a:gd name="connsiteX1" fmla="*/ 405204 w 826946"/>
              <a:gd name="connsiteY1" fmla="*/ 0 h 435836"/>
              <a:gd name="connsiteX2" fmla="*/ 826946 w 826946"/>
              <a:gd name="connsiteY2" fmla="*/ 0 h 435836"/>
              <a:gd name="connsiteX3" fmla="*/ 826946 w 826946"/>
              <a:gd name="connsiteY3" fmla="*/ 435836 h 435836"/>
              <a:gd name="connsiteX4" fmla="*/ 413473 w 826946"/>
              <a:gd name="connsiteY4" fmla="*/ 435836 h 435836"/>
              <a:gd name="connsiteX5" fmla="*/ 0 w 826946"/>
              <a:gd name="connsiteY5" fmla="*/ 435836 h 435836"/>
              <a:gd name="connsiteX6" fmla="*/ 0 w 826946"/>
              <a:gd name="connsiteY6" fmla="*/ 0 h 43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6946" h="435836" extrusionOk="0">
                <a:moveTo>
                  <a:pt x="0" y="0"/>
                </a:moveTo>
                <a:cubicBezTo>
                  <a:pt x="115265" y="16408"/>
                  <a:pt x="312608" y="3121"/>
                  <a:pt x="405204" y="0"/>
                </a:cubicBezTo>
                <a:cubicBezTo>
                  <a:pt x="497800" y="-3121"/>
                  <a:pt x="685585" y="-11463"/>
                  <a:pt x="826946" y="0"/>
                </a:cubicBezTo>
                <a:cubicBezTo>
                  <a:pt x="832839" y="91245"/>
                  <a:pt x="809521" y="337222"/>
                  <a:pt x="826946" y="435836"/>
                </a:cubicBezTo>
                <a:cubicBezTo>
                  <a:pt x="729270" y="439994"/>
                  <a:pt x="579775" y="449133"/>
                  <a:pt x="413473" y="435836"/>
                </a:cubicBezTo>
                <a:cubicBezTo>
                  <a:pt x="247171" y="422539"/>
                  <a:pt x="188028" y="428409"/>
                  <a:pt x="0" y="435836"/>
                </a:cubicBezTo>
                <a:cubicBezTo>
                  <a:pt x="9564" y="274966"/>
                  <a:pt x="-7539" y="149118"/>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1" name="ZoneTexte 40">
            <a:extLst>
              <a:ext uri="{FF2B5EF4-FFF2-40B4-BE49-F238E27FC236}">
                <a16:creationId xmlns:a16="http://schemas.microsoft.com/office/drawing/2014/main" id="{D0D29C90-860E-A41F-82E2-F644FCDF46FC}"/>
              </a:ext>
            </a:extLst>
          </p:cNvPr>
          <p:cNvSpPr txBox="1"/>
          <p:nvPr/>
        </p:nvSpPr>
        <p:spPr>
          <a:xfrm>
            <a:off x="5129070" y="1814271"/>
            <a:ext cx="1023779" cy="261610"/>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Front  Web</a:t>
            </a:r>
            <a:endParaRPr lang="fr-FR" sz="1400" dirty="0">
              <a:solidFill>
                <a:srgbClr val="103184"/>
              </a:solidFill>
              <a:latin typeface="Calibri" pitchFamily="34" charset="0"/>
              <a:cs typeface="Arial" charset="0"/>
            </a:endParaRPr>
          </a:p>
        </p:txBody>
      </p:sp>
      <p:cxnSp>
        <p:nvCxnSpPr>
          <p:cNvPr id="48" name="Connecteur droit avec flèche 47">
            <a:extLst>
              <a:ext uri="{FF2B5EF4-FFF2-40B4-BE49-F238E27FC236}">
                <a16:creationId xmlns:a16="http://schemas.microsoft.com/office/drawing/2014/main" id="{8C8EAD55-BB3F-5159-7547-7027EC07B21E}"/>
              </a:ext>
            </a:extLst>
          </p:cNvPr>
          <p:cNvCxnSpPr>
            <a:cxnSpLocks/>
            <a:endCxn id="41" idx="1"/>
          </p:cNvCxnSpPr>
          <p:nvPr/>
        </p:nvCxnSpPr>
        <p:spPr>
          <a:xfrm flipV="1">
            <a:off x="3210456" y="1945076"/>
            <a:ext cx="1918614" cy="490593"/>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56" name="Connecteur droit avec flèche 55">
            <a:extLst>
              <a:ext uri="{FF2B5EF4-FFF2-40B4-BE49-F238E27FC236}">
                <a16:creationId xmlns:a16="http://schemas.microsoft.com/office/drawing/2014/main" id="{BF1AB770-81BA-73C3-E419-C5A3E773D2E0}"/>
              </a:ext>
            </a:extLst>
          </p:cNvPr>
          <p:cNvCxnSpPr>
            <a:cxnSpLocks/>
            <a:stCxn id="6" idx="0"/>
            <a:endCxn id="83" idx="2"/>
          </p:cNvCxnSpPr>
          <p:nvPr/>
        </p:nvCxnSpPr>
        <p:spPr>
          <a:xfrm flipV="1">
            <a:off x="6562858" y="1996608"/>
            <a:ext cx="850270" cy="927176"/>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79" name="Connecteur droit avec flèche 78">
            <a:extLst>
              <a:ext uri="{FF2B5EF4-FFF2-40B4-BE49-F238E27FC236}">
                <a16:creationId xmlns:a16="http://schemas.microsoft.com/office/drawing/2014/main" id="{C0CE0AB1-3579-1D77-DFF0-0587836E3038}"/>
              </a:ext>
            </a:extLst>
          </p:cNvPr>
          <p:cNvCxnSpPr>
            <a:cxnSpLocks/>
            <a:stCxn id="36" idx="2"/>
          </p:cNvCxnSpPr>
          <p:nvPr/>
        </p:nvCxnSpPr>
        <p:spPr>
          <a:xfrm flipH="1">
            <a:off x="5385417" y="2148235"/>
            <a:ext cx="247870" cy="722002"/>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104" name="Rectangle 103">
            <a:extLst>
              <a:ext uri="{FF2B5EF4-FFF2-40B4-BE49-F238E27FC236}">
                <a16:creationId xmlns:a16="http://schemas.microsoft.com/office/drawing/2014/main" id="{3DA948BA-51C5-3FB0-FE71-43E435BE49BC}"/>
              </a:ext>
            </a:extLst>
          </p:cNvPr>
          <p:cNvSpPr/>
          <p:nvPr/>
        </p:nvSpPr>
        <p:spPr>
          <a:xfrm>
            <a:off x="4740873" y="1174506"/>
            <a:ext cx="3296304" cy="3410458"/>
          </a:xfrm>
          <a:custGeom>
            <a:avLst/>
            <a:gdLst>
              <a:gd name="connsiteX0" fmla="*/ 0 w 3296304"/>
              <a:gd name="connsiteY0" fmla="*/ 0 h 3410458"/>
              <a:gd name="connsiteX1" fmla="*/ 626298 w 3296304"/>
              <a:gd name="connsiteY1" fmla="*/ 0 h 3410458"/>
              <a:gd name="connsiteX2" fmla="*/ 1186669 w 3296304"/>
              <a:gd name="connsiteY2" fmla="*/ 0 h 3410458"/>
              <a:gd name="connsiteX3" fmla="*/ 1911856 w 3296304"/>
              <a:gd name="connsiteY3" fmla="*/ 0 h 3410458"/>
              <a:gd name="connsiteX4" fmla="*/ 2538154 w 3296304"/>
              <a:gd name="connsiteY4" fmla="*/ 0 h 3410458"/>
              <a:gd name="connsiteX5" fmla="*/ 3296304 w 3296304"/>
              <a:gd name="connsiteY5" fmla="*/ 0 h 3410458"/>
              <a:gd name="connsiteX6" fmla="*/ 3296304 w 3296304"/>
              <a:gd name="connsiteY6" fmla="*/ 750301 h 3410458"/>
              <a:gd name="connsiteX7" fmla="*/ 3296304 w 3296304"/>
              <a:gd name="connsiteY7" fmla="*/ 1432392 h 3410458"/>
              <a:gd name="connsiteX8" fmla="*/ 3296304 w 3296304"/>
              <a:gd name="connsiteY8" fmla="*/ 2114484 h 3410458"/>
              <a:gd name="connsiteX9" fmla="*/ 3296304 w 3296304"/>
              <a:gd name="connsiteY9" fmla="*/ 2728366 h 3410458"/>
              <a:gd name="connsiteX10" fmla="*/ 3296304 w 3296304"/>
              <a:gd name="connsiteY10" fmla="*/ 3410458 h 3410458"/>
              <a:gd name="connsiteX11" fmla="*/ 2637043 w 3296304"/>
              <a:gd name="connsiteY11" fmla="*/ 3410458 h 3410458"/>
              <a:gd name="connsiteX12" fmla="*/ 2010745 w 3296304"/>
              <a:gd name="connsiteY12" fmla="*/ 3410458 h 3410458"/>
              <a:gd name="connsiteX13" fmla="*/ 1285559 w 3296304"/>
              <a:gd name="connsiteY13" fmla="*/ 3410458 h 3410458"/>
              <a:gd name="connsiteX14" fmla="*/ 560372 w 3296304"/>
              <a:gd name="connsiteY14" fmla="*/ 3410458 h 3410458"/>
              <a:gd name="connsiteX15" fmla="*/ 0 w 3296304"/>
              <a:gd name="connsiteY15" fmla="*/ 3410458 h 3410458"/>
              <a:gd name="connsiteX16" fmla="*/ 0 w 3296304"/>
              <a:gd name="connsiteY16" fmla="*/ 2728366 h 3410458"/>
              <a:gd name="connsiteX17" fmla="*/ 0 w 3296304"/>
              <a:gd name="connsiteY17" fmla="*/ 2080379 h 3410458"/>
              <a:gd name="connsiteX18" fmla="*/ 0 w 3296304"/>
              <a:gd name="connsiteY18" fmla="*/ 1500602 h 3410458"/>
              <a:gd name="connsiteX19" fmla="*/ 0 w 3296304"/>
              <a:gd name="connsiteY19" fmla="*/ 886719 h 3410458"/>
              <a:gd name="connsiteX20" fmla="*/ 0 w 3296304"/>
              <a:gd name="connsiteY20" fmla="*/ 0 h 34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6304" h="3410458" extrusionOk="0">
                <a:moveTo>
                  <a:pt x="0" y="0"/>
                </a:moveTo>
                <a:cubicBezTo>
                  <a:pt x="281649" y="23034"/>
                  <a:pt x="359146" y="2678"/>
                  <a:pt x="626298" y="0"/>
                </a:cubicBezTo>
                <a:cubicBezTo>
                  <a:pt x="893450" y="-2678"/>
                  <a:pt x="911835" y="9062"/>
                  <a:pt x="1186669" y="0"/>
                </a:cubicBezTo>
                <a:cubicBezTo>
                  <a:pt x="1461503" y="-9062"/>
                  <a:pt x="1750464" y="33740"/>
                  <a:pt x="1911856" y="0"/>
                </a:cubicBezTo>
                <a:cubicBezTo>
                  <a:pt x="2073248" y="-33740"/>
                  <a:pt x="2237460" y="11432"/>
                  <a:pt x="2538154" y="0"/>
                </a:cubicBezTo>
                <a:cubicBezTo>
                  <a:pt x="2838848" y="-11432"/>
                  <a:pt x="3062209" y="-10055"/>
                  <a:pt x="3296304" y="0"/>
                </a:cubicBezTo>
                <a:cubicBezTo>
                  <a:pt x="3303070" y="347308"/>
                  <a:pt x="3304006" y="580712"/>
                  <a:pt x="3296304" y="750301"/>
                </a:cubicBezTo>
                <a:cubicBezTo>
                  <a:pt x="3288602" y="919890"/>
                  <a:pt x="3315781" y="1104515"/>
                  <a:pt x="3296304" y="1432392"/>
                </a:cubicBezTo>
                <a:cubicBezTo>
                  <a:pt x="3276827" y="1760269"/>
                  <a:pt x="3267495" y="1930392"/>
                  <a:pt x="3296304" y="2114484"/>
                </a:cubicBezTo>
                <a:cubicBezTo>
                  <a:pt x="3325113" y="2298576"/>
                  <a:pt x="3323069" y="2474430"/>
                  <a:pt x="3296304" y="2728366"/>
                </a:cubicBezTo>
                <a:cubicBezTo>
                  <a:pt x="3269539" y="2982302"/>
                  <a:pt x="3311822" y="3231725"/>
                  <a:pt x="3296304" y="3410458"/>
                </a:cubicBezTo>
                <a:cubicBezTo>
                  <a:pt x="3022721" y="3438882"/>
                  <a:pt x="2956724" y="3440651"/>
                  <a:pt x="2637043" y="3410458"/>
                </a:cubicBezTo>
                <a:cubicBezTo>
                  <a:pt x="2317362" y="3380265"/>
                  <a:pt x="2267012" y="3427396"/>
                  <a:pt x="2010745" y="3410458"/>
                </a:cubicBezTo>
                <a:cubicBezTo>
                  <a:pt x="1754478" y="3393520"/>
                  <a:pt x="1577207" y="3383952"/>
                  <a:pt x="1285559" y="3410458"/>
                </a:cubicBezTo>
                <a:cubicBezTo>
                  <a:pt x="993911" y="3436964"/>
                  <a:pt x="828707" y="3377084"/>
                  <a:pt x="560372" y="3410458"/>
                </a:cubicBezTo>
                <a:cubicBezTo>
                  <a:pt x="292037" y="3443832"/>
                  <a:pt x="182676" y="3384290"/>
                  <a:pt x="0" y="3410458"/>
                </a:cubicBezTo>
                <a:cubicBezTo>
                  <a:pt x="2542" y="3074683"/>
                  <a:pt x="32828" y="2988442"/>
                  <a:pt x="0" y="2728366"/>
                </a:cubicBezTo>
                <a:cubicBezTo>
                  <a:pt x="-32828" y="2468290"/>
                  <a:pt x="-30952" y="2296943"/>
                  <a:pt x="0" y="2080379"/>
                </a:cubicBezTo>
                <a:cubicBezTo>
                  <a:pt x="30952" y="1863815"/>
                  <a:pt x="-26711" y="1788188"/>
                  <a:pt x="0" y="1500602"/>
                </a:cubicBezTo>
                <a:cubicBezTo>
                  <a:pt x="26711" y="1213016"/>
                  <a:pt x="17731" y="1012105"/>
                  <a:pt x="0" y="886719"/>
                </a:cubicBezTo>
                <a:cubicBezTo>
                  <a:pt x="-17731" y="761333"/>
                  <a:pt x="20245" y="184176"/>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6" name="ZoneTexte 85">
            <a:extLst>
              <a:ext uri="{FF2B5EF4-FFF2-40B4-BE49-F238E27FC236}">
                <a16:creationId xmlns:a16="http://schemas.microsoft.com/office/drawing/2014/main" id="{6B3D78FA-3482-94E2-B76B-CA2B2B8EF954}"/>
              </a:ext>
            </a:extLst>
          </p:cNvPr>
          <p:cNvSpPr txBox="1"/>
          <p:nvPr/>
        </p:nvSpPr>
        <p:spPr>
          <a:xfrm>
            <a:off x="4703044" y="1174798"/>
            <a:ext cx="2266952" cy="288113"/>
          </a:xfrm>
          <a:prstGeom prst="rect">
            <a:avLst/>
          </a:prstGeom>
          <a:noFill/>
        </p:spPr>
        <p:txBody>
          <a:bodyPr wrap="square" lIns="142707" tIns="71353" rIns="142707" bIns="71353" rtlCol="0" anchor="t">
            <a:spAutoFit/>
          </a:bodyPr>
          <a:lstStyle/>
          <a:p>
            <a:pPr defTabSz="1087672" eaLnBrk="0" fontAlgn="base" hangingPunct="0">
              <a:spcBef>
                <a:spcPct val="0"/>
              </a:spcBef>
              <a:spcAft>
                <a:spcPct val="0"/>
              </a:spcAft>
            </a:pPr>
            <a:r>
              <a:rPr lang="fr-FR" sz="936" dirty="0" err="1">
                <a:solidFill>
                  <a:srgbClr val="4F81BD">
                    <a:lumMod val="50000"/>
                  </a:srgbClr>
                </a:solidFill>
                <a:latin typeface="Calibri"/>
                <a:cs typeface="Arial"/>
              </a:rPr>
              <a:t>OpenShift</a:t>
            </a:r>
            <a:endParaRPr lang="fr-FR" sz="936" dirty="0">
              <a:solidFill>
                <a:srgbClr val="4F81BD">
                  <a:lumMod val="50000"/>
                </a:srgbClr>
              </a:solidFill>
              <a:latin typeface="Calibri"/>
              <a:cs typeface="Arial"/>
            </a:endParaRPr>
          </a:p>
        </p:txBody>
      </p:sp>
      <p:sp>
        <p:nvSpPr>
          <p:cNvPr id="3" name="Organigramme : Disque magnétique 2">
            <a:extLst>
              <a:ext uri="{FF2B5EF4-FFF2-40B4-BE49-F238E27FC236}">
                <a16:creationId xmlns:a16="http://schemas.microsoft.com/office/drawing/2014/main" id="{735D3289-250A-AF4C-8283-71B54D17D8A4}"/>
              </a:ext>
            </a:extLst>
          </p:cNvPr>
          <p:cNvSpPr/>
          <p:nvPr/>
        </p:nvSpPr>
        <p:spPr>
          <a:xfrm>
            <a:off x="5666939" y="5221421"/>
            <a:ext cx="200342" cy="25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087672" eaLnBrk="0" fontAlgn="base" hangingPunct="0">
              <a:spcBef>
                <a:spcPct val="0"/>
              </a:spcBef>
              <a:spcAft>
                <a:spcPct val="0"/>
              </a:spcAft>
            </a:pPr>
            <a:endParaRPr lang="fr-FR" sz="799">
              <a:solidFill>
                <a:prstClr val="white"/>
              </a:solidFill>
              <a:latin typeface="Source Sans Pro"/>
            </a:endParaRPr>
          </a:p>
        </p:txBody>
      </p:sp>
      <p:cxnSp>
        <p:nvCxnSpPr>
          <p:cNvPr id="4" name="Connecteur droit avec flèche 3">
            <a:extLst>
              <a:ext uri="{FF2B5EF4-FFF2-40B4-BE49-F238E27FC236}">
                <a16:creationId xmlns:a16="http://schemas.microsoft.com/office/drawing/2014/main" id="{69120E01-CC01-4669-A701-632C6B74F557}"/>
              </a:ext>
            </a:extLst>
          </p:cNvPr>
          <p:cNvCxnSpPr>
            <a:cxnSpLocks/>
            <a:stCxn id="82" idx="2"/>
            <a:endCxn id="3" idx="1"/>
          </p:cNvCxnSpPr>
          <p:nvPr/>
        </p:nvCxnSpPr>
        <p:spPr>
          <a:xfrm flipH="1">
            <a:off x="5767110" y="4264142"/>
            <a:ext cx="13570" cy="957279"/>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
        <p:nvSpPr>
          <p:cNvPr id="9" name="ZoneTexte 8">
            <a:extLst>
              <a:ext uri="{FF2B5EF4-FFF2-40B4-BE49-F238E27FC236}">
                <a16:creationId xmlns:a16="http://schemas.microsoft.com/office/drawing/2014/main" id="{BFA462DB-AEB1-ECA1-4E6B-54C373F375FB}"/>
              </a:ext>
            </a:extLst>
          </p:cNvPr>
          <p:cNvSpPr txBox="1"/>
          <p:nvPr/>
        </p:nvSpPr>
        <p:spPr>
          <a:xfrm>
            <a:off x="5246292" y="5481339"/>
            <a:ext cx="1023779" cy="276123"/>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858" dirty="0" err="1">
                <a:solidFill>
                  <a:srgbClr val="4F81BD">
                    <a:lumMod val="75000"/>
                  </a:srgbClr>
                </a:solidFill>
                <a:latin typeface="Calibri"/>
                <a:ea typeface="Calibri"/>
                <a:cs typeface="Arial"/>
              </a:rPr>
              <a:t>Database</a:t>
            </a:r>
            <a:r>
              <a:rPr lang="fr-FR" sz="858" dirty="0">
                <a:solidFill>
                  <a:srgbClr val="4F81BD">
                    <a:lumMod val="75000"/>
                  </a:srgbClr>
                </a:solidFill>
                <a:latin typeface="Calibri"/>
                <a:ea typeface="Calibri"/>
                <a:cs typeface="Arial"/>
              </a:rPr>
              <a:t> SQL </a:t>
            </a:r>
          </a:p>
        </p:txBody>
      </p:sp>
      <p:sp>
        <p:nvSpPr>
          <p:cNvPr id="83" name="Rectangle 82">
            <a:extLst>
              <a:ext uri="{FF2B5EF4-FFF2-40B4-BE49-F238E27FC236}">
                <a16:creationId xmlns:a16="http://schemas.microsoft.com/office/drawing/2014/main" id="{38CF995A-7A47-DA9C-8F95-495A506B07DF}"/>
              </a:ext>
            </a:extLst>
          </p:cNvPr>
          <p:cNvSpPr/>
          <p:nvPr/>
        </p:nvSpPr>
        <p:spPr>
          <a:xfrm>
            <a:off x="6955412" y="1285408"/>
            <a:ext cx="915431" cy="711200"/>
          </a:xfrm>
          <a:custGeom>
            <a:avLst/>
            <a:gdLst>
              <a:gd name="connsiteX0" fmla="*/ 0 w 915431"/>
              <a:gd name="connsiteY0" fmla="*/ 0 h 711200"/>
              <a:gd name="connsiteX1" fmla="*/ 448561 w 915431"/>
              <a:gd name="connsiteY1" fmla="*/ 0 h 711200"/>
              <a:gd name="connsiteX2" fmla="*/ 915431 w 915431"/>
              <a:gd name="connsiteY2" fmla="*/ 0 h 711200"/>
              <a:gd name="connsiteX3" fmla="*/ 915431 w 915431"/>
              <a:gd name="connsiteY3" fmla="*/ 369824 h 711200"/>
              <a:gd name="connsiteX4" fmla="*/ 915431 w 915431"/>
              <a:gd name="connsiteY4" fmla="*/ 711200 h 711200"/>
              <a:gd name="connsiteX5" fmla="*/ 476024 w 915431"/>
              <a:gd name="connsiteY5" fmla="*/ 711200 h 711200"/>
              <a:gd name="connsiteX6" fmla="*/ 0 w 915431"/>
              <a:gd name="connsiteY6" fmla="*/ 711200 h 711200"/>
              <a:gd name="connsiteX7" fmla="*/ 0 w 915431"/>
              <a:gd name="connsiteY7" fmla="*/ 369824 h 711200"/>
              <a:gd name="connsiteX8" fmla="*/ 0 w 915431"/>
              <a:gd name="connsiteY8" fmla="*/ 0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431" h="711200" extrusionOk="0">
                <a:moveTo>
                  <a:pt x="0" y="0"/>
                </a:moveTo>
                <a:cubicBezTo>
                  <a:pt x="111808" y="-14002"/>
                  <a:pt x="239891" y="21366"/>
                  <a:pt x="448561" y="0"/>
                </a:cubicBezTo>
                <a:cubicBezTo>
                  <a:pt x="657231" y="-21366"/>
                  <a:pt x="708653" y="9391"/>
                  <a:pt x="915431" y="0"/>
                </a:cubicBezTo>
                <a:cubicBezTo>
                  <a:pt x="920839" y="147998"/>
                  <a:pt x="907689" y="282786"/>
                  <a:pt x="915431" y="369824"/>
                </a:cubicBezTo>
                <a:cubicBezTo>
                  <a:pt x="923173" y="456862"/>
                  <a:pt x="917834" y="554155"/>
                  <a:pt x="915431" y="711200"/>
                </a:cubicBezTo>
                <a:cubicBezTo>
                  <a:pt x="711628" y="693005"/>
                  <a:pt x="667941" y="702573"/>
                  <a:pt x="476024" y="711200"/>
                </a:cubicBezTo>
                <a:cubicBezTo>
                  <a:pt x="284107" y="719827"/>
                  <a:pt x="164683" y="688845"/>
                  <a:pt x="0" y="711200"/>
                </a:cubicBezTo>
                <a:cubicBezTo>
                  <a:pt x="-14387" y="540903"/>
                  <a:pt x="4645" y="500228"/>
                  <a:pt x="0" y="369824"/>
                </a:cubicBezTo>
                <a:cubicBezTo>
                  <a:pt x="-4645" y="239420"/>
                  <a:pt x="-3083" y="16929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4" name="ZoneTexte 83">
            <a:extLst>
              <a:ext uri="{FF2B5EF4-FFF2-40B4-BE49-F238E27FC236}">
                <a16:creationId xmlns:a16="http://schemas.microsoft.com/office/drawing/2014/main" id="{AD8AAFDC-E469-D426-5AC7-1600ED7F7BF7}"/>
              </a:ext>
            </a:extLst>
          </p:cNvPr>
          <p:cNvSpPr txBox="1"/>
          <p:nvPr/>
        </p:nvSpPr>
        <p:spPr>
          <a:xfrm>
            <a:off x="6934286" y="1419148"/>
            <a:ext cx="957682" cy="430887"/>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LLM Proxy API </a:t>
            </a:r>
            <a:endParaRPr lang="fr-FR" sz="1400" dirty="0">
              <a:solidFill>
                <a:srgbClr val="103184"/>
              </a:solidFill>
              <a:latin typeface="Calibri" pitchFamily="34" charset="0"/>
              <a:cs typeface="Arial" charset="0"/>
            </a:endParaRPr>
          </a:p>
        </p:txBody>
      </p:sp>
      <p:sp>
        <p:nvSpPr>
          <p:cNvPr id="47" name="Rectangle 46">
            <a:extLst>
              <a:ext uri="{FF2B5EF4-FFF2-40B4-BE49-F238E27FC236}">
                <a16:creationId xmlns:a16="http://schemas.microsoft.com/office/drawing/2014/main" id="{BEF61D3C-D7CB-E0A6-582A-9F98846F15B5}"/>
              </a:ext>
            </a:extLst>
          </p:cNvPr>
          <p:cNvSpPr/>
          <p:nvPr/>
        </p:nvSpPr>
        <p:spPr>
          <a:xfrm>
            <a:off x="5027458" y="2895403"/>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9" name="ZoneTexte 6">
            <a:extLst>
              <a:ext uri="{FF2B5EF4-FFF2-40B4-BE49-F238E27FC236}">
                <a16:creationId xmlns:a16="http://schemas.microsoft.com/office/drawing/2014/main" id="{42411822-99D9-B7A0-970B-9810B1403733}"/>
              </a:ext>
            </a:extLst>
          </p:cNvPr>
          <p:cNvSpPr txBox="1"/>
          <p:nvPr/>
        </p:nvSpPr>
        <p:spPr>
          <a:xfrm>
            <a:off x="5024469" y="3001316"/>
            <a:ext cx="861387"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err="1">
              <a:solidFill>
                <a:srgbClr val="103184"/>
              </a:solidFill>
              <a:latin typeface="Calibri" pitchFamily="34" charset="0"/>
              <a:cs typeface="Arial" charset="0"/>
            </a:endParaRPr>
          </a:p>
        </p:txBody>
      </p:sp>
      <p:cxnSp>
        <p:nvCxnSpPr>
          <p:cNvPr id="52" name="Connecteur droit avec flèche 63">
            <a:extLst>
              <a:ext uri="{FF2B5EF4-FFF2-40B4-BE49-F238E27FC236}">
                <a16:creationId xmlns:a16="http://schemas.microsoft.com/office/drawing/2014/main" id="{BEE5D336-58F0-BE8A-8CE4-48CC3804E944}"/>
              </a:ext>
            </a:extLst>
          </p:cNvPr>
          <p:cNvCxnSpPr>
            <a:cxnSpLocks/>
          </p:cNvCxnSpPr>
          <p:nvPr/>
        </p:nvCxnSpPr>
        <p:spPr>
          <a:xfrm flipV="1">
            <a:off x="5816137" y="3176254"/>
            <a:ext cx="371480" cy="3811"/>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80" name="Rectangle 79">
            <a:extLst>
              <a:ext uri="{FF2B5EF4-FFF2-40B4-BE49-F238E27FC236}">
                <a16:creationId xmlns:a16="http://schemas.microsoft.com/office/drawing/2014/main" id="{65637B3B-C256-5204-05FA-5B6E8978948B}"/>
              </a:ext>
            </a:extLst>
          </p:cNvPr>
          <p:cNvSpPr/>
          <p:nvPr/>
        </p:nvSpPr>
        <p:spPr>
          <a:xfrm>
            <a:off x="6657419" y="3948439"/>
            <a:ext cx="975346" cy="316118"/>
          </a:xfrm>
          <a:custGeom>
            <a:avLst/>
            <a:gdLst>
              <a:gd name="connsiteX0" fmla="*/ 0 w 975346"/>
              <a:gd name="connsiteY0" fmla="*/ 0 h 316118"/>
              <a:gd name="connsiteX1" fmla="*/ 477920 w 975346"/>
              <a:gd name="connsiteY1" fmla="*/ 0 h 316118"/>
              <a:gd name="connsiteX2" fmla="*/ 975346 w 975346"/>
              <a:gd name="connsiteY2" fmla="*/ 0 h 316118"/>
              <a:gd name="connsiteX3" fmla="*/ 975346 w 975346"/>
              <a:gd name="connsiteY3" fmla="*/ 316118 h 316118"/>
              <a:gd name="connsiteX4" fmla="*/ 487673 w 975346"/>
              <a:gd name="connsiteY4" fmla="*/ 316118 h 316118"/>
              <a:gd name="connsiteX5" fmla="*/ 0 w 975346"/>
              <a:gd name="connsiteY5" fmla="*/ 316118 h 316118"/>
              <a:gd name="connsiteX6" fmla="*/ 0 w 975346"/>
              <a:gd name="connsiteY6" fmla="*/ 0 h 31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346" h="316118" extrusionOk="0">
                <a:moveTo>
                  <a:pt x="0" y="0"/>
                </a:moveTo>
                <a:cubicBezTo>
                  <a:pt x="177575" y="17435"/>
                  <a:pt x="288773" y="8219"/>
                  <a:pt x="477920" y="0"/>
                </a:cubicBezTo>
                <a:cubicBezTo>
                  <a:pt x="667067" y="-8219"/>
                  <a:pt x="781645" y="-22000"/>
                  <a:pt x="975346" y="0"/>
                </a:cubicBezTo>
                <a:cubicBezTo>
                  <a:pt x="979992" y="119128"/>
                  <a:pt x="989660" y="204875"/>
                  <a:pt x="975346" y="316118"/>
                </a:cubicBezTo>
                <a:cubicBezTo>
                  <a:pt x="813036" y="296546"/>
                  <a:pt x="645247" y="301542"/>
                  <a:pt x="487673" y="316118"/>
                </a:cubicBezTo>
                <a:cubicBezTo>
                  <a:pt x="330099" y="330694"/>
                  <a:pt x="209674" y="310555"/>
                  <a:pt x="0" y="316118"/>
                </a:cubicBezTo>
                <a:cubicBezTo>
                  <a:pt x="281" y="168196"/>
                  <a:pt x="-7887" y="157977"/>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1" name="ZoneTexte 6">
            <a:extLst>
              <a:ext uri="{FF2B5EF4-FFF2-40B4-BE49-F238E27FC236}">
                <a16:creationId xmlns:a16="http://schemas.microsoft.com/office/drawing/2014/main" id="{F94204B9-B784-921D-7573-DF8E81FB8940}"/>
              </a:ext>
            </a:extLst>
          </p:cNvPr>
          <p:cNvSpPr txBox="1"/>
          <p:nvPr/>
        </p:nvSpPr>
        <p:spPr>
          <a:xfrm>
            <a:off x="6714657" y="3951672"/>
            <a:ext cx="860869"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a:solidFill>
                <a:srgbClr val="103184"/>
              </a:solidFill>
              <a:latin typeface="Calibri" pitchFamily="34" charset="0"/>
              <a:cs typeface="Arial" charset="0"/>
            </a:endParaRPr>
          </a:p>
        </p:txBody>
      </p:sp>
      <p:sp>
        <p:nvSpPr>
          <p:cNvPr id="82" name="Rectangle 81">
            <a:extLst>
              <a:ext uri="{FF2B5EF4-FFF2-40B4-BE49-F238E27FC236}">
                <a16:creationId xmlns:a16="http://schemas.microsoft.com/office/drawing/2014/main" id="{62FAA65E-54A1-10BB-F706-FD1AC05C3410}"/>
              </a:ext>
            </a:extLst>
          </p:cNvPr>
          <p:cNvSpPr/>
          <p:nvPr/>
        </p:nvSpPr>
        <p:spPr>
          <a:xfrm>
            <a:off x="5387428" y="3734309"/>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5" name="ZoneTexte 84">
            <a:extLst>
              <a:ext uri="{FF2B5EF4-FFF2-40B4-BE49-F238E27FC236}">
                <a16:creationId xmlns:a16="http://schemas.microsoft.com/office/drawing/2014/main" id="{0246FE9B-243F-A206-A9F1-99333619CC68}"/>
              </a:ext>
            </a:extLst>
          </p:cNvPr>
          <p:cNvSpPr txBox="1"/>
          <p:nvPr/>
        </p:nvSpPr>
        <p:spPr>
          <a:xfrm>
            <a:off x="5291380" y="3770899"/>
            <a:ext cx="944484"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API Datav1  </a:t>
            </a:r>
            <a:endParaRPr lang="fr-FR" sz="1400" dirty="0">
              <a:solidFill>
                <a:srgbClr val="4F81BD">
                  <a:lumMod val="75000"/>
                </a:srgbClr>
              </a:solidFill>
              <a:latin typeface="Calibri" pitchFamily="34" charset="0"/>
              <a:cs typeface="Arial" charset="0"/>
            </a:endParaRPr>
          </a:p>
        </p:txBody>
      </p:sp>
      <p:cxnSp>
        <p:nvCxnSpPr>
          <p:cNvPr id="92" name="Connecteur droit avec flèche 91">
            <a:extLst>
              <a:ext uri="{FF2B5EF4-FFF2-40B4-BE49-F238E27FC236}">
                <a16:creationId xmlns:a16="http://schemas.microsoft.com/office/drawing/2014/main" id="{243DE406-F984-CB3D-D52B-50869DFF9C39}"/>
              </a:ext>
            </a:extLst>
          </p:cNvPr>
          <p:cNvCxnSpPr>
            <a:cxnSpLocks/>
            <a:stCxn id="80" idx="1"/>
            <a:endCxn id="85" idx="3"/>
          </p:cNvCxnSpPr>
          <p:nvPr/>
        </p:nvCxnSpPr>
        <p:spPr>
          <a:xfrm flipH="1" flipV="1">
            <a:off x="6235864" y="4011008"/>
            <a:ext cx="421555" cy="95490"/>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98" name="Connecteur droit avec flèche 97">
            <a:extLst>
              <a:ext uri="{FF2B5EF4-FFF2-40B4-BE49-F238E27FC236}">
                <a16:creationId xmlns:a16="http://schemas.microsoft.com/office/drawing/2014/main" id="{7F2AD1ED-5EDE-A06C-EA8F-081B0EBC60F4}"/>
              </a:ext>
            </a:extLst>
          </p:cNvPr>
          <p:cNvCxnSpPr>
            <a:cxnSpLocks/>
            <a:stCxn id="6" idx="2"/>
            <a:endCxn id="81" idx="0"/>
          </p:cNvCxnSpPr>
          <p:nvPr/>
        </p:nvCxnSpPr>
        <p:spPr>
          <a:xfrm>
            <a:off x="6562858" y="3453617"/>
            <a:ext cx="582234" cy="498055"/>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sp>
        <p:nvSpPr>
          <p:cNvPr id="102" name="ZoneTexte 101">
            <a:extLst>
              <a:ext uri="{FF2B5EF4-FFF2-40B4-BE49-F238E27FC236}">
                <a16:creationId xmlns:a16="http://schemas.microsoft.com/office/drawing/2014/main" id="{9967DE6F-2CED-A4CA-F2A0-42E90B64ED3D}"/>
              </a:ext>
            </a:extLst>
          </p:cNvPr>
          <p:cNvSpPr txBox="1"/>
          <p:nvPr/>
        </p:nvSpPr>
        <p:spPr bwMode="auto">
          <a:xfrm>
            <a:off x="6979743" y="3624619"/>
            <a:ext cx="612797" cy="192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defTabSz="1087672" fontAlgn="base">
              <a:spcBef>
                <a:spcPct val="0"/>
              </a:spcBef>
              <a:spcAft>
                <a:spcPct val="0"/>
              </a:spcAft>
            </a:pPr>
            <a:r>
              <a:rPr lang="fr-FR" sz="1249" dirty="0" err="1">
                <a:solidFill>
                  <a:srgbClr val="7030A0"/>
                </a:solidFill>
                <a:latin typeface="Source Sans Pro" pitchFamily="34" charset="0"/>
                <a:cs typeface="Arial" charset="0"/>
              </a:rPr>
              <a:t>Async</a:t>
            </a:r>
            <a:endParaRPr lang="fr-FR" sz="1249" dirty="0">
              <a:solidFill>
                <a:srgbClr val="7030A0"/>
              </a:solidFill>
              <a:latin typeface="Source Sans Pro" pitchFamily="34" charset="0"/>
              <a:cs typeface="Arial" charset="0"/>
            </a:endParaRPr>
          </a:p>
        </p:txBody>
      </p:sp>
      <p:sp>
        <p:nvSpPr>
          <p:cNvPr id="8" name="Rectangle 7">
            <a:extLst>
              <a:ext uri="{FF2B5EF4-FFF2-40B4-BE49-F238E27FC236}">
                <a16:creationId xmlns:a16="http://schemas.microsoft.com/office/drawing/2014/main" id="{3829F9A7-6289-F2AA-E595-484D53502B2A}"/>
              </a:ext>
            </a:extLst>
          </p:cNvPr>
          <p:cNvSpPr/>
          <p:nvPr/>
        </p:nvSpPr>
        <p:spPr>
          <a:xfrm>
            <a:off x="5129070" y="4968384"/>
            <a:ext cx="1405760" cy="1004806"/>
          </a:xfrm>
          <a:custGeom>
            <a:avLst/>
            <a:gdLst>
              <a:gd name="connsiteX0" fmla="*/ 0 w 1405760"/>
              <a:gd name="connsiteY0" fmla="*/ 0 h 1004806"/>
              <a:gd name="connsiteX1" fmla="*/ 454529 w 1405760"/>
              <a:gd name="connsiteY1" fmla="*/ 0 h 1004806"/>
              <a:gd name="connsiteX2" fmla="*/ 880943 w 1405760"/>
              <a:gd name="connsiteY2" fmla="*/ 0 h 1004806"/>
              <a:gd name="connsiteX3" fmla="*/ 1405760 w 1405760"/>
              <a:gd name="connsiteY3" fmla="*/ 0 h 1004806"/>
              <a:gd name="connsiteX4" fmla="*/ 1405760 w 1405760"/>
              <a:gd name="connsiteY4" fmla="*/ 492355 h 1004806"/>
              <a:gd name="connsiteX5" fmla="*/ 1405760 w 1405760"/>
              <a:gd name="connsiteY5" fmla="*/ 1004806 h 1004806"/>
              <a:gd name="connsiteX6" fmla="*/ 965289 w 1405760"/>
              <a:gd name="connsiteY6" fmla="*/ 1004806 h 1004806"/>
              <a:gd name="connsiteX7" fmla="*/ 524817 w 1405760"/>
              <a:gd name="connsiteY7" fmla="*/ 1004806 h 1004806"/>
              <a:gd name="connsiteX8" fmla="*/ 0 w 1405760"/>
              <a:gd name="connsiteY8" fmla="*/ 1004806 h 1004806"/>
              <a:gd name="connsiteX9" fmla="*/ 0 w 1405760"/>
              <a:gd name="connsiteY9" fmla="*/ 532547 h 1004806"/>
              <a:gd name="connsiteX10" fmla="*/ 0 w 1405760"/>
              <a:gd name="connsiteY10" fmla="*/ 0 h 100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5760" h="1004806" extrusionOk="0">
                <a:moveTo>
                  <a:pt x="0" y="0"/>
                </a:moveTo>
                <a:cubicBezTo>
                  <a:pt x="148296" y="-9094"/>
                  <a:pt x="256357" y="-7221"/>
                  <a:pt x="454529" y="0"/>
                </a:cubicBezTo>
                <a:cubicBezTo>
                  <a:pt x="652701" y="7221"/>
                  <a:pt x="714850" y="-10323"/>
                  <a:pt x="880943" y="0"/>
                </a:cubicBezTo>
                <a:cubicBezTo>
                  <a:pt x="1047036" y="10323"/>
                  <a:pt x="1167767" y="-2029"/>
                  <a:pt x="1405760" y="0"/>
                </a:cubicBezTo>
                <a:cubicBezTo>
                  <a:pt x="1424668" y="212280"/>
                  <a:pt x="1394070" y="270075"/>
                  <a:pt x="1405760" y="492355"/>
                </a:cubicBezTo>
                <a:cubicBezTo>
                  <a:pt x="1417450" y="714635"/>
                  <a:pt x="1383470" y="768020"/>
                  <a:pt x="1405760" y="1004806"/>
                </a:cubicBezTo>
                <a:cubicBezTo>
                  <a:pt x="1245454" y="1003837"/>
                  <a:pt x="1075540" y="1002677"/>
                  <a:pt x="965289" y="1004806"/>
                </a:cubicBezTo>
                <a:cubicBezTo>
                  <a:pt x="855038" y="1006935"/>
                  <a:pt x="731035" y="1007141"/>
                  <a:pt x="524817" y="1004806"/>
                </a:cubicBezTo>
                <a:cubicBezTo>
                  <a:pt x="318599" y="1002471"/>
                  <a:pt x="229852" y="1008140"/>
                  <a:pt x="0" y="1004806"/>
                </a:cubicBezTo>
                <a:cubicBezTo>
                  <a:pt x="10085" y="852095"/>
                  <a:pt x="-21201" y="752347"/>
                  <a:pt x="0" y="532547"/>
                </a:cubicBezTo>
                <a:cubicBezTo>
                  <a:pt x="21201" y="312747"/>
                  <a:pt x="6582" y="129247"/>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11" name="TextBox 35">
            <a:extLst>
              <a:ext uri="{FF2B5EF4-FFF2-40B4-BE49-F238E27FC236}">
                <a16:creationId xmlns:a16="http://schemas.microsoft.com/office/drawing/2014/main" id="{B5E207F3-0F72-00A8-B1E3-BC647783A978}"/>
              </a:ext>
            </a:extLst>
          </p:cNvPr>
          <p:cNvSpPr txBox="1"/>
          <p:nvPr/>
        </p:nvSpPr>
        <p:spPr>
          <a:xfrm>
            <a:off x="-290669" y="6378524"/>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2" name="Graphique 11">
            <a:extLst>
              <a:ext uri="{FF2B5EF4-FFF2-40B4-BE49-F238E27FC236}">
                <a16:creationId xmlns:a16="http://schemas.microsoft.com/office/drawing/2014/main" id="{5A9249CD-4F8C-74BA-51EC-0027CB57FC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
        <p:nvSpPr>
          <p:cNvPr id="33" name="Titre 1">
            <a:extLst>
              <a:ext uri="{FF2B5EF4-FFF2-40B4-BE49-F238E27FC236}">
                <a16:creationId xmlns:a16="http://schemas.microsoft.com/office/drawing/2014/main" id="{FB01C0DB-97F3-BFC8-10BE-DB01C845D8C0}"/>
              </a:ext>
            </a:extLst>
          </p:cNvPr>
          <p:cNvSpPr txBox="1">
            <a:spLocks/>
          </p:cNvSpPr>
          <p:nvPr/>
        </p:nvSpPr>
        <p:spPr>
          <a:xfrm>
            <a:off x="25562" y="-29138"/>
            <a:ext cx="10515600" cy="899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cxnSp>
        <p:nvCxnSpPr>
          <p:cNvPr id="26" name="Connecteur droit avec flèche 25">
            <a:extLst>
              <a:ext uri="{FF2B5EF4-FFF2-40B4-BE49-F238E27FC236}">
                <a16:creationId xmlns:a16="http://schemas.microsoft.com/office/drawing/2014/main" id="{96C98A1E-F34E-8A42-DB52-5E3F14E5FC38}"/>
              </a:ext>
            </a:extLst>
          </p:cNvPr>
          <p:cNvCxnSpPr>
            <a:cxnSpLocks/>
            <a:stCxn id="6" idx="2"/>
            <a:endCxn id="3" idx="1"/>
          </p:cNvCxnSpPr>
          <p:nvPr/>
        </p:nvCxnSpPr>
        <p:spPr>
          <a:xfrm flipH="1">
            <a:off x="5767110" y="3453617"/>
            <a:ext cx="795748" cy="1767804"/>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009761"/>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1D07BB-659A-F816-6314-8C736DBCF70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9E6346C-C8F6-B505-9F21-54A48867EDB8}"/>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268F8B64-CD6E-B22A-F90F-4BD5268B2F05}"/>
              </a:ext>
            </a:extLst>
          </p:cNvPr>
          <p:cNvPicPr>
            <a:picLocks noChangeAspect="1"/>
          </p:cNvPicPr>
          <p:nvPr/>
        </p:nvPicPr>
        <p:blipFill>
          <a:blip r:embed="rId2"/>
          <a:stretch>
            <a:fillRect/>
          </a:stretch>
        </p:blipFill>
        <p:spPr>
          <a:xfrm>
            <a:off x="4066489" y="0"/>
            <a:ext cx="4569143" cy="6858000"/>
          </a:xfrm>
          <a:prstGeom prst="rect">
            <a:avLst/>
          </a:prstGeom>
        </p:spPr>
      </p:pic>
      <p:sp>
        <p:nvSpPr>
          <p:cNvPr id="5" name="TextBox 35">
            <a:extLst>
              <a:ext uri="{FF2B5EF4-FFF2-40B4-BE49-F238E27FC236}">
                <a16:creationId xmlns:a16="http://schemas.microsoft.com/office/drawing/2014/main" id="{8431AC64-2F15-0F0D-FAAC-3A91F7C3290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6" name="Graphique 5">
            <a:extLst>
              <a:ext uri="{FF2B5EF4-FFF2-40B4-BE49-F238E27FC236}">
                <a16:creationId xmlns:a16="http://schemas.microsoft.com/office/drawing/2014/main" id="{9050315C-35A1-35F7-68E8-43D9FA5926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8" name="Rectangle 7">
            <a:extLst>
              <a:ext uri="{FF2B5EF4-FFF2-40B4-BE49-F238E27FC236}">
                <a16:creationId xmlns:a16="http://schemas.microsoft.com/office/drawing/2014/main" id="{279C701B-FACE-08E0-4D5B-2F4CF1921109}"/>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spTree>
    <p:extLst>
      <p:ext uri="{BB962C8B-B14F-4D97-AF65-F5344CB8AC3E}">
        <p14:creationId xmlns:p14="http://schemas.microsoft.com/office/powerpoint/2010/main" val="3611311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378A3-7DC7-4DE1-CC57-968B0D531442}"/>
              </a:ext>
            </a:extLst>
          </p:cNvPr>
          <p:cNvSpPr>
            <a:spLocks noGrp="1"/>
          </p:cNvSpPr>
          <p:nvPr>
            <p:ph type="title"/>
          </p:nvPr>
        </p:nvSpPr>
        <p:spPr/>
        <p:txBody>
          <a:bodyPr/>
          <a:lstStyle/>
          <a:p>
            <a:r>
              <a:rPr lang="fr-FR" dirty="0" err="1"/>
              <a:t>Sample</a:t>
            </a:r>
            <a:r>
              <a:rPr lang="fr-FR" dirty="0"/>
              <a:t>: </a:t>
            </a:r>
            <a:r>
              <a:rPr lang="fr-FR" dirty="0" err="1"/>
              <a:t>GenIA</a:t>
            </a:r>
            <a:r>
              <a:rPr lang="fr-FR" dirty="0"/>
              <a:t>/LLM </a:t>
            </a:r>
            <a:r>
              <a:rPr lang="fr-FR" dirty="0" err="1"/>
              <a:t>Plateform</a:t>
            </a:r>
            <a:br>
              <a:rPr lang="fr-FR" dirty="0"/>
            </a:br>
            <a:endParaRPr lang="fr-FR" dirty="0"/>
          </a:p>
        </p:txBody>
      </p:sp>
      <p:sp>
        <p:nvSpPr>
          <p:cNvPr id="3" name="Espace réservé du contenu 2">
            <a:extLst>
              <a:ext uri="{FF2B5EF4-FFF2-40B4-BE49-F238E27FC236}">
                <a16:creationId xmlns:a16="http://schemas.microsoft.com/office/drawing/2014/main" id="{03A14F23-201A-23A9-9361-5D3F9CF542FD}"/>
              </a:ext>
            </a:extLst>
          </p:cNvPr>
          <p:cNvSpPr>
            <a:spLocks noGrp="1"/>
          </p:cNvSpPr>
          <p:nvPr>
            <p:ph idx="1"/>
          </p:nvPr>
        </p:nvSpPr>
        <p:spPr/>
        <p:txBody>
          <a:bodyPr/>
          <a:lstStyle/>
          <a:p>
            <a:endParaRPr lang="fr-FR"/>
          </a:p>
        </p:txBody>
      </p:sp>
      <p:cxnSp>
        <p:nvCxnSpPr>
          <p:cNvPr id="4" name="Connecteur droit avec flèche 3">
            <a:extLst>
              <a:ext uri="{FF2B5EF4-FFF2-40B4-BE49-F238E27FC236}">
                <a16:creationId xmlns:a16="http://schemas.microsoft.com/office/drawing/2014/main" id="{96C52524-953B-A284-8A81-EE8D0147957F}"/>
              </a:ext>
            </a:extLst>
          </p:cNvPr>
          <p:cNvCxnSpPr>
            <a:cxnSpLocks/>
            <a:stCxn id="7" idx="3"/>
            <a:endCxn id="5" idx="1"/>
          </p:cNvCxnSpPr>
          <p:nvPr/>
        </p:nvCxnSpPr>
        <p:spPr>
          <a:xfrm flipV="1">
            <a:off x="6972825" y="2694500"/>
            <a:ext cx="1335639" cy="647289"/>
          </a:xfrm>
          <a:prstGeom prst="straightConnector1">
            <a:avLst/>
          </a:prstGeom>
          <a:noFill/>
          <a:ln w="50800" cap="flat" cmpd="sng" algn="ctr">
            <a:solidFill>
              <a:srgbClr val="FF1721">
                <a:lumMod val="75000"/>
              </a:srgbClr>
            </a:solidFill>
            <a:prstDash val="solid"/>
            <a:miter lim="800000"/>
            <a:tailEnd type="triangle"/>
          </a:ln>
          <a:effectLst/>
        </p:spPr>
      </p:cxnSp>
      <p:sp>
        <p:nvSpPr>
          <p:cNvPr id="5" name="Rounded Rectangle 45">
            <a:extLst>
              <a:ext uri="{FF2B5EF4-FFF2-40B4-BE49-F238E27FC236}">
                <a16:creationId xmlns:a16="http://schemas.microsoft.com/office/drawing/2014/main" id="{BB326DB0-7563-7647-8FF4-3C8B0DF8F78C}"/>
              </a:ext>
            </a:extLst>
          </p:cNvPr>
          <p:cNvSpPr/>
          <p:nvPr/>
        </p:nvSpPr>
        <p:spPr>
          <a:xfrm>
            <a:off x="8308464" y="2311064"/>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Smartguide-v1</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6" name="Picture 2" descr="Afficher l’image source">
            <a:extLst>
              <a:ext uri="{FF2B5EF4-FFF2-40B4-BE49-F238E27FC236}">
                <a16:creationId xmlns:a16="http://schemas.microsoft.com/office/drawing/2014/main" id="{E8E6EDF8-191B-43AE-226A-475F862F7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2208626"/>
            <a:ext cx="377127" cy="36681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44">
            <a:extLst>
              <a:ext uri="{FF2B5EF4-FFF2-40B4-BE49-F238E27FC236}">
                <a16:creationId xmlns:a16="http://schemas.microsoft.com/office/drawing/2014/main" id="{37A65653-3306-57ED-949F-4C964EF0CF5C}"/>
              </a:ext>
            </a:extLst>
          </p:cNvPr>
          <p:cNvSpPr/>
          <p:nvPr/>
        </p:nvSpPr>
        <p:spPr>
          <a:xfrm>
            <a:off x="5648553" y="3077936"/>
            <a:ext cx="1324272" cy="527705"/>
          </a:xfrm>
          <a:prstGeom prst="roundRect">
            <a:avLst/>
          </a:prstGeom>
          <a:solidFill>
            <a:srgbClr val="7030A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ource Sans Pro"/>
                <a:ea typeface="+mn-ea"/>
                <a:cs typeface="+mn-cs"/>
              </a:rPr>
              <a:t>SlimFaas</a:t>
            </a:r>
            <a:endParaRPr kumimoji="0" lang="en-US" sz="2000" b="0" i="0" u="none" strike="noStrike" kern="1200" cap="none" spc="0" normalizeH="0" baseline="0" noProof="0">
              <a:ln>
                <a:noFill/>
              </a:ln>
              <a:solidFill>
                <a:srgbClr val="000000"/>
              </a:solidFill>
              <a:effectLst/>
              <a:uLnTx/>
              <a:uFillTx/>
              <a:latin typeface="Source Sans Pro"/>
              <a:ea typeface="+mn-ea"/>
              <a:cs typeface="+mn-cs"/>
            </a:endParaRPr>
          </a:p>
        </p:txBody>
      </p:sp>
      <p:sp>
        <p:nvSpPr>
          <p:cNvPr id="8" name="ZoneTexte 7">
            <a:extLst>
              <a:ext uri="{FF2B5EF4-FFF2-40B4-BE49-F238E27FC236}">
                <a16:creationId xmlns:a16="http://schemas.microsoft.com/office/drawing/2014/main" id="{B8FD29B9-AE9A-C53B-7CCE-91614ABA74EC}"/>
              </a:ext>
            </a:extLst>
          </p:cNvPr>
          <p:cNvSpPr txBox="1"/>
          <p:nvPr/>
        </p:nvSpPr>
        <p:spPr>
          <a:xfrm>
            <a:off x="2470415" y="2426607"/>
            <a:ext cx="2523768"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v1</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cxnSp>
        <p:nvCxnSpPr>
          <p:cNvPr id="9" name="Connecteur droit avec flèche 8">
            <a:extLst>
              <a:ext uri="{FF2B5EF4-FFF2-40B4-BE49-F238E27FC236}">
                <a16:creationId xmlns:a16="http://schemas.microsoft.com/office/drawing/2014/main" id="{AE3E128E-9947-106C-35F0-96A4F7698CFB}"/>
              </a:ext>
            </a:extLst>
          </p:cNvPr>
          <p:cNvCxnSpPr>
            <a:cxnSpLocks/>
          </p:cNvCxnSpPr>
          <p:nvPr/>
        </p:nvCxnSpPr>
        <p:spPr>
          <a:xfrm>
            <a:off x="4507905" y="2889292"/>
            <a:ext cx="1140648" cy="418164"/>
          </a:xfrm>
          <a:prstGeom prst="straightConnector1">
            <a:avLst/>
          </a:prstGeom>
          <a:noFill/>
          <a:ln w="50800" cap="flat" cmpd="sng" algn="ctr">
            <a:solidFill>
              <a:srgbClr val="FF1721">
                <a:lumMod val="75000"/>
              </a:srgbClr>
            </a:solidFill>
            <a:prstDash val="solid"/>
            <a:miter lim="800000"/>
            <a:tailEnd type="triangle"/>
          </a:ln>
          <a:effectLst/>
        </p:spPr>
      </p:cxnSp>
      <p:cxnSp>
        <p:nvCxnSpPr>
          <p:cNvPr id="10" name="Connecteur droit avec flèche 9">
            <a:extLst>
              <a:ext uri="{FF2B5EF4-FFF2-40B4-BE49-F238E27FC236}">
                <a16:creationId xmlns:a16="http://schemas.microsoft.com/office/drawing/2014/main" id="{190F9A96-FD7D-5A74-4EFB-0C611ACE2845}"/>
              </a:ext>
            </a:extLst>
          </p:cNvPr>
          <p:cNvCxnSpPr>
            <a:cxnSpLocks/>
            <a:stCxn id="7" idx="3"/>
            <a:endCxn id="11" idx="1"/>
          </p:cNvCxnSpPr>
          <p:nvPr/>
        </p:nvCxnSpPr>
        <p:spPr>
          <a:xfrm>
            <a:off x="6972825" y="3341789"/>
            <a:ext cx="1335639" cy="471393"/>
          </a:xfrm>
          <a:prstGeom prst="straightConnector1">
            <a:avLst/>
          </a:prstGeom>
          <a:noFill/>
          <a:ln w="50800" cap="flat" cmpd="sng" algn="ctr">
            <a:solidFill>
              <a:srgbClr val="027180"/>
            </a:solidFill>
            <a:prstDash val="solid"/>
            <a:miter lim="800000"/>
            <a:tailEnd type="triangle"/>
          </a:ln>
          <a:effectLst/>
        </p:spPr>
      </p:cxnSp>
      <p:sp>
        <p:nvSpPr>
          <p:cNvPr id="11" name="Rounded Rectangle 45">
            <a:extLst>
              <a:ext uri="{FF2B5EF4-FFF2-40B4-BE49-F238E27FC236}">
                <a16:creationId xmlns:a16="http://schemas.microsoft.com/office/drawing/2014/main" id="{0B6DA1C4-D8EF-9751-C818-559C1DEA2F34}"/>
              </a:ext>
            </a:extLst>
          </p:cNvPr>
          <p:cNvSpPr/>
          <p:nvPr/>
        </p:nvSpPr>
        <p:spPr>
          <a:xfrm>
            <a:off x="8308464" y="3429746"/>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Smartguide-v2</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12" name="Picture 2" descr="Afficher l’image source">
            <a:extLst>
              <a:ext uri="{FF2B5EF4-FFF2-40B4-BE49-F238E27FC236}">
                <a16:creationId xmlns:a16="http://schemas.microsoft.com/office/drawing/2014/main" id="{50611086-57E3-EAA7-E911-F46FEA466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3327308"/>
            <a:ext cx="377127" cy="36681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avec flèche 12">
            <a:extLst>
              <a:ext uri="{FF2B5EF4-FFF2-40B4-BE49-F238E27FC236}">
                <a16:creationId xmlns:a16="http://schemas.microsoft.com/office/drawing/2014/main" id="{24C631FD-A582-DBF7-3B39-BB58DF9F48D5}"/>
              </a:ext>
            </a:extLst>
          </p:cNvPr>
          <p:cNvCxnSpPr>
            <a:cxnSpLocks/>
            <a:endCxn id="7" idx="1"/>
          </p:cNvCxnSpPr>
          <p:nvPr/>
        </p:nvCxnSpPr>
        <p:spPr>
          <a:xfrm flipV="1">
            <a:off x="4509989" y="3324042"/>
            <a:ext cx="1129687" cy="552057"/>
          </a:xfrm>
          <a:prstGeom prst="straightConnector1">
            <a:avLst/>
          </a:prstGeom>
          <a:noFill/>
          <a:ln w="50800" cap="flat" cmpd="sng" algn="ctr">
            <a:solidFill>
              <a:srgbClr val="027180"/>
            </a:solidFill>
            <a:prstDash val="solid"/>
            <a:miter lim="800000"/>
            <a:tailEnd type="triangle"/>
          </a:ln>
          <a:effectLst/>
        </p:spPr>
      </p:cxnSp>
      <p:sp>
        <p:nvSpPr>
          <p:cNvPr id="14" name="ZoneTexte 13">
            <a:extLst>
              <a:ext uri="{FF2B5EF4-FFF2-40B4-BE49-F238E27FC236}">
                <a16:creationId xmlns:a16="http://schemas.microsoft.com/office/drawing/2014/main" id="{D202FAF8-1AB3-B24E-E1F6-60682A9F6198}"/>
              </a:ext>
            </a:extLst>
          </p:cNvPr>
          <p:cNvSpPr txBox="1"/>
          <p:nvPr/>
        </p:nvSpPr>
        <p:spPr>
          <a:xfrm>
            <a:off x="2470415" y="3429470"/>
            <a:ext cx="2354021"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v2</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sp>
        <p:nvSpPr>
          <p:cNvPr id="15" name="Rectangle : coins arrondis 14">
            <a:extLst>
              <a:ext uri="{FF2B5EF4-FFF2-40B4-BE49-F238E27FC236}">
                <a16:creationId xmlns:a16="http://schemas.microsoft.com/office/drawing/2014/main" id="{7190DE4D-BA5E-C766-8D5A-CEA0E5E98C27}"/>
              </a:ext>
            </a:extLst>
          </p:cNvPr>
          <p:cNvSpPr/>
          <p:nvPr/>
        </p:nvSpPr>
        <p:spPr>
          <a:xfrm>
            <a:off x="2299955" y="2423318"/>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6" name="Rectangle : coins arrondis 2">
            <a:extLst>
              <a:ext uri="{FF2B5EF4-FFF2-40B4-BE49-F238E27FC236}">
                <a16:creationId xmlns:a16="http://schemas.microsoft.com/office/drawing/2014/main" id="{24B6CD49-39C7-6FF0-933D-89F47FA7CBDA}"/>
              </a:ext>
            </a:extLst>
          </p:cNvPr>
          <p:cNvSpPr/>
          <p:nvPr/>
        </p:nvSpPr>
        <p:spPr>
          <a:xfrm>
            <a:off x="2310270" y="3433302"/>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9" name="Titre 1">
            <a:extLst>
              <a:ext uri="{FF2B5EF4-FFF2-40B4-BE49-F238E27FC236}">
                <a16:creationId xmlns:a16="http://schemas.microsoft.com/office/drawing/2014/main" id="{1DCDD5BB-6F70-96D1-E44C-ECB11DB89FFE}"/>
              </a:ext>
            </a:extLst>
          </p:cNvPr>
          <p:cNvSpPr txBox="1">
            <a:spLocks/>
          </p:cNvSpPr>
          <p:nvPr/>
        </p:nvSpPr>
        <p:spPr>
          <a:xfrm>
            <a:off x="2050597" y="1525800"/>
            <a:ext cx="2345558" cy="499048"/>
          </a:xfrm>
          <a:prstGeom prst="rect">
            <a:avLst/>
          </a:prstGeom>
          <a:solidFill>
            <a:schemeClr val="accent6">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Versionning</a:t>
            </a:r>
            <a:endParaRPr lang="fr-FR" sz="2800" dirty="0">
              <a:solidFill>
                <a:schemeClr val="bg1"/>
              </a:solidFill>
            </a:endParaRPr>
          </a:p>
        </p:txBody>
      </p:sp>
    </p:spTree>
    <p:extLst>
      <p:ext uri="{BB962C8B-B14F-4D97-AF65-F5344CB8AC3E}">
        <p14:creationId xmlns:p14="http://schemas.microsoft.com/office/powerpoint/2010/main" val="2700311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a:xfrm>
            <a:off x="755114" y="986083"/>
            <a:ext cx="10681771" cy="1325563"/>
          </a:xfrm>
        </p:spPr>
        <p:txBody>
          <a:bodyPr>
            <a:normAutofit/>
          </a:bodyPr>
          <a:lstStyle/>
          <a:p>
            <a:pPr algn="ctr"/>
            <a:r>
              <a:rPr lang="fr-FR" sz="7200" dirty="0"/>
              <a:t>4 </a:t>
            </a:r>
            <a:r>
              <a:rPr lang="fr-FR" sz="7200" dirty="0" err="1"/>
              <a:t>environments</a:t>
            </a:r>
            <a:endParaRPr lang="fr-FR" sz="7200"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sp>
        <p:nvSpPr>
          <p:cNvPr id="6" name="ZoneTexte 5">
            <a:extLst>
              <a:ext uri="{FF2B5EF4-FFF2-40B4-BE49-F238E27FC236}">
                <a16:creationId xmlns:a16="http://schemas.microsoft.com/office/drawing/2014/main" id="{B6E51609-BDF5-0018-29D5-CDD6B6870AA6}"/>
              </a:ext>
            </a:extLst>
          </p:cNvPr>
          <p:cNvSpPr txBox="1"/>
          <p:nvPr/>
        </p:nvSpPr>
        <p:spPr>
          <a:xfrm>
            <a:off x="-106245" y="4831766"/>
            <a:ext cx="12526177" cy="830997"/>
          </a:xfrm>
          <a:prstGeom prst="rect">
            <a:avLst/>
          </a:prstGeom>
          <a:noFill/>
        </p:spPr>
        <p:txBody>
          <a:bodyPr wrap="square">
            <a:spAutoFit/>
          </a:bodyPr>
          <a:lstStyle/>
          <a:p>
            <a:pPr algn="ctr"/>
            <a:r>
              <a:rPr lang="fr-FR" sz="4800" dirty="0">
                <a:solidFill>
                  <a:schemeClr val="bg2">
                    <a:lumMod val="25000"/>
                  </a:schemeClr>
                </a:solidFill>
              </a:rPr>
              <a:t>4740 € * 4 = </a:t>
            </a:r>
            <a:r>
              <a:rPr lang="fr-FR" sz="4800" dirty="0">
                <a:solidFill>
                  <a:schemeClr val="bg2">
                    <a:lumMod val="25000"/>
                  </a:schemeClr>
                </a:solidFill>
                <a:highlight>
                  <a:srgbClr val="FFFF00"/>
                </a:highlight>
              </a:rPr>
              <a:t>18 960</a:t>
            </a:r>
            <a:r>
              <a:rPr lang="fr-FR" sz="4800" dirty="0">
                <a:solidFill>
                  <a:schemeClr val="bg2">
                    <a:lumMod val="25000"/>
                  </a:schemeClr>
                </a:solidFill>
              </a:rPr>
              <a:t> € </a:t>
            </a:r>
            <a:r>
              <a:rPr lang="fr-FR" sz="4800" dirty="0" err="1">
                <a:solidFill>
                  <a:schemeClr val="bg2">
                    <a:lumMod val="25000"/>
                  </a:schemeClr>
                </a:solidFill>
              </a:rPr>
              <a:t>saved</a:t>
            </a:r>
            <a:r>
              <a:rPr lang="fr-FR" sz="4800" dirty="0">
                <a:solidFill>
                  <a:schemeClr val="bg2">
                    <a:lumMod val="25000"/>
                  </a:schemeClr>
                </a:solidFill>
              </a:rPr>
              <a:t> </a:t>
            </a:r>
            <a:r>
              <a:rPr lang="fr-FR" sz="4800" dirty="0" err="1">
                <a:solidFill>
                  <a:schemeClr val="bg2">
                    <a:lumMod val="25000"/>
                  </a:schemeClr>
                </a:solidFill>
              </a:rPr>
              <a:t>each</a:t>
            </a:r>
            <a:r>
              <a:rPr lang="fr-FR" sz="4800" dirty="0">
                <a:solidFill>
                  <a:schemeClr val="bg2">
                    <a:lumMod val="25000"/>
                  </a:schemeClr>
                </a:solidFill>
              </a:rPr>
              <a:t> </a:t>
            </a:r>
            <a:r>
              <a:rPr lang="fr-FR" sz="4800" dirty="0" err="1">
                <a:solidFill>
                  <a:schemeClr val="bg2">
                    <a:lumMod val="25000"/>
                  </a:schemeClr>
                </a:solidFill>
              </a:rPr>
              <a:t>month</a:t>
            </a:r>
            <a:endParaRPr lang="fr-FR" sz="4800" dirty="0">
              <a:solidFill>
                <a:schemeClr val="bg2">
                  <a:lumMod val="25000"/>
                </a:schemeClr>
              </a:solidFill>
            </a:endParaRP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11" name="Rectangle : coins arrondis 10">
            <a:extLst>
              <a:ext uri="{FF2B5EF4-FFF2-40B4-BE49-F238E27FC236}">
                <a16:creationId xmlns:a16="http://schemas.microsoft.com/office/drawing/2014/main" id="{8C6FD2AD-8EDB-C214-2DF0-C00275C6FE34}"/>
              </a:ext>
            </a:extLst>
          </p:cNvPr>
          <p:cNvSpPr/>
          <p:nvPr/>
        </p:nvSpPr>
        <p:spPr>
          <a:xfrm>
            <a:off x="1051444" y="2484830"/>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12" name="Rectangle : coins arrondis 11">
            <a:extLst>
              <a:ext uri="{FF2B5EF4-FFF2-40B4-BE49-F238E27FC236}">
                <a16:creationId xmlns:a16="http://schemas.microsoft.com/office/drawing/2014/main" id="{0C3AAC2D-EF50-E513-2344-22AC85B9F3DB}"/>
              </a:ext>
            </a:extLst>
          </p:cNvPr>
          <p:cNvSpPr/>
          <p:nvPr/>
        </p:nvSpPr>
        <p:spPr>
          <a:xfrm>
            <a:off x="3604144" y="2484829"/>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staging</a:t>
            </a:r>
            <a:endParaRPr lang="fr-FR" sz="4000" dirty="0">
              <a:solidFill>
                <a:schemeClr val="bg1"/>
              </a:solidFill>
            </a:endParaRPr>
          </a:p>
        </p:txBody>
      </p:sp>
      <p:sp>
        <p:nvSpPr>
          <p:cNvPr id="13" name="Rectangle : coins arrondis 12">
            <a:extLst>
              <a:ext uri="{FF2B5EF4-FFF2-40B4-BE49-F238E27FC236}">
                <a16:creationId xmlns:a16="http://schemas.microsoft.com/office/drawing/2014/main" id="{E5084F04-4B73-8E25-6D1B-233B4323854D}"/>
              </a:ext>
            </a:extLst>
          </p:cNvPr>
          <p:cNvSpPr/>
          <p:nvPr/>
        </p:nvSpPr>
        <p:spPr>
          <a:xfrm>
            <a:off x="6156844" y="2488227"/>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14" name="Rectangle : coins arrondis 13">
            <a:extLst>
              <a:ext uri="{FF2B5EF4-FFF2-40B4-BE49-F238E27FC236}">
                <a16:creationId xmlns:a16="http://schemas.microsoft.com/office/drawing/2014/main" id="{7E39B772-40F6-A41F-22C9-F5D7ED507E25}"/>
              </a:ext>
            </a:extLst>
          </p:cNvPr>
          <p:cNvSpPr/>
          <p:nvPr/>
        </p:nvSpPr>
        <p:spPr>
          <a:xfrm>
            <a:off x="8709544" y="2507510"/>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5" name="Rectangle 4">
            <a:extLst>
              <a:ext uri="{FF2B5EF4-FFF2-40B4-BE49-F238E27FC236}">
                <a16:creationId xmlns:a16="http://schemas.microsoft.com/office/drawing/2014/main" id="{3CCB112C-35E3-84D5-ADA6-7588D28EB02B}"/>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spTree>
    <p:extLst>
      <p:ext uri="{BB962C8B-B14F-4D97-AF65-F5344CB8AC3E}">
        <p14:creationId xmlns:p14="http://schemas.microsoft.com/office/powerpoint/2010/main" val="1203206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a:xfrm>
            <a:off x="257060" y="950903"/>
            <a:ext cx="11677880" cy="1111565"/>
          </a:xfrm>
        </p:spPr>
        <p:txBody>
          <a:bodyPr>
            <a:normAutofit/>
          </a:bodyPr>
          <a:lstStyle/>
          <a:p>
            <a:pPr algn="ctr"/>
            <a:r>
              <a:rPr lang="fr-FR" sz="5400" dirty="0"/>
              <a:t>Guillaume Chervet Testimonial </a:t>
            </a:r>
            <a:r>
              <a:rPr lang="fr-FR" sz="5400" dirty="0" err="1"/>
              <a:t>with</a:t>
            </a:r>
            <a:endParaRPr lang="fr-FR" sz="5400"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sp>
        <p:nvSpPr>
          <p:cNvPr id="6" name="ZoneTexte 5">
            <a:extLst>
              <a:ext uri="{FF2B5EF4-FFF2-40B4-BE49-F238E27FC236}">
                <a16:creationId xmlns:a16="http://schemas.microsoft.com/office/drawing/2014/main" id="{B6E51609-BDF5-0018-29D5-CDD6B6870AA6}"/>
              </a:ext>
            </a:extLst>
          </p:cNvPr>
          <p:cNvSpPr txBox="1"/>
          <p:nvPr/>
        </p:nvSpPr>
        <p:spPr>
          <a:xfrm>
            <a:off x="514120" y="4784533"/>
            <a:ext cx="11677880" cy="830997"/>
          </a:xfrm>
          <a:prstGeom prst="rect">
            <a:avLst/>
          </a:prstGeom>
          <a:noFill/>
        </p:spPr>
        <p:txBody>
          <a:bodyPr wrap="square">
            <a:spAutoFit/>
          </a:bodyPr>
          <a:lstStyle/>
          <a:p>
            <a:r>
              <a:rPr lang="fr-FR" sz="4800" dirty="0" err="1">
                <a:solidFill>
                  <a:schemeClr val="bg2">
                    <a:lumMod val="25000"/>
                  </a:schemeClr>
                </a:solidFill>
              </a:rPr>
              <a:t>We</a:t>
            </a:r>
            <a:r>
              <a:rPr lang="fr-FR" sz="4800" dirty="0">
                <a:solidFill>
                  <a:schemeClr val="bg2">
                    <a:lumMod val="25000"/>
                  </a:schemeClr>
                </a:solidFill>
              </a:rPr>
              <a:t> </a:t>
            </a:r>
            <a:r>
              <a:rPr lang="fr-FR" sz="4800" dirty="0" err="1">
                <a:solidFill>
                  <a:schemeClr val="bg2">
                    <a:lumMod val="25000"/>
                  </a:schemeClr>
                </a:solidFill>
              </a:rPr>
              <a:t>save</a:t>
            </a:r>
            <a:r>
              <a:rPr lang="fr-FR" sz="4800" dirty="0">
                <a:solidFill>
                  <a:schemeClr val="bg2">
                    <a:lumMod val="25000"/>
                  </a:schemeClr>
                </a:solidFill>
              </a:rPr>
              <a:t> </a:t>
            </a:r>
            <a:r>
              <a:rPr lang="fr-FR" sz="4800" dirty="0">
                <a:solidFill>
                  <a:schemeClr val="bg2">
                    <a:lumMod val="25000"/>
                  </a:schemeClr>
                </a:solidFill>
                <a:highlight>
                  <a:srgbClr val="FFFF00"/>
                </a:highlight>
              </a:rPr>
              <a:t>227 520 € </a:t>
            </a:r>
            <a:r>
              <a:rPr lang="fr-FR" sz="4800" dirty="0">
                <a:solidFill>
                  <a:schemeClr val="bg2">
                    <a:lumMod val="25000"/>
                  </a:schemeClr>
                </a:solidFill>
              </a:rPr>
              <a:t>per </a:t>
            </a:r>
            <a:r>
              <a:rPr lang="fr-FR" sz="4800" dirty="0" err="1">
                <a:solidFill>
                  <a:schemeClr val="bg2">
                    <a:lumMod val="25000"/>
                  </a:schemeClr>
                </a:solidFill>
              </a:rPr>
              <a:t>year</a:t>
            </a:r>
            <a:r>
              <a:rPr lang="fr-FR" sz="4800" dirty="0">
                <a:solidFill>
                  <a:schemeClr val="bg2">
                    <a:lumMod val="25000"/>
                  </a:schemeClr>
                </a:solidFill>
              </a:rPr>
              <a:t> on 1 </a:t>
            </a:r>
            <a:r>
              <a:rPr lang="fr-FR" sz="4800" dirty="0" err="1">
                <a:solidFill>
                  <a:schemeClr val="bg2">
                    <a:lumMod val="25000"/>
                  </a:schemeClr>
                </a:solidFill>
              </a:rPr>
              <a:t>project</a:t>
            </a:r>
            <a:r>
              <a:rPr lang="fr-FR" sz="4800" dirty="0">
                <a:solidFill>
                  <a:schemeClr val="bg2">
                    <a:lumMod val="25000"/>
                  </a:schemeClr>
                </a:solidFill>
              </a:rPr>
              <a:t> !</a:t>
            </a: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5" name="Rectangle : coins arrondis 4">
            <a:extLst>
              <a:ext uri="{FF2B5EF4-FFF2-40B4-BE49-F238E27FC236}">
                <a16:creationId xmlns:a16="http://schemas.microsoft.com/office/drawing/2014/main" id="{AA4124F5-CD05-AB7D-965B-5412140871C1}"/>
              </a:ext>
            </a:extLst>
          </p:cNvPr>
          <p:cNvSpPr/>
          <p:nvPr/>
        </p:nvSpPr>
        <p:spPr>
          <a:xfrm rot="1460594">
            <a:off x="9417207" y="3133385"/>
            <a:ext cx="2760673" cy="663958"/>
          </a:xfrm>
          <a:prstGeom prst="roundRect">
            <a:avLst/>
          </a:prstGeom>
          <a:solidFill>
            <a:srgbClr val="92D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sz="4000" dirty="0"/>
              <a:t>GREEN IT</a:t>
            </a:r>
          </a:p>
        </p:txBody>
      </p:sp>
      <p:sp>
        <p:nvSpPr>
          <p:cNvPr id="10" name="Rectangle 9">
            <a:extLst>
              <a:ext uri="{FF2B5EF4-FFF2-40B4-BE49-F238E27FC236}">
                <a16:creationId xmlns:a16="http://schemas.microsoft.com/office/drawing/2014/main" id="{82BDE823-2A31-0CA9-DACB-37B2DF7DDBB2}"/>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pic>
        <p:nvPicPr>
          <p:cNvPr id="2050" name="Picture 2">
            <a:extLst>
              <a:ext uri="{FF2B5EF4-FFF2-40B4-BE49-F238E27FC236}">
                <a16:creationId xmlns:a16="http://schemas.microsoft.com/office/drawing/2014/main" id="{B48CBCA6-A67B-34DE-BCD4-136661CDDA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927" y="1588957"/>
            <a:ext cx="3378069" cy="3378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13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53C49E-68E8-8ABE-90AE-4F8409B265DC}"/>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04DCCE74-96B0-17AD-833F-4E5DF792AC9A}"/>
              </a:ext>
            </a:extLst>
          </p:cNvPr>
          <p:cNvPicPr>
            <a:picLocks noGrp="1" noChangeAspect="1"/>
          </p:cNvPicPr>
          <p:nvPr>
            <p:ph idx="1"/>
          </p:nvPr>
        </p:nvPicPr>
        <p:blipFill>
          <a:blip r:embed="rId2"/>
          <a:stretch>
            <a:fillRect/>
          </a:stretch>
        </p:blipFill>
        <p:spPr>
          <a:xfrm rot="5400000">
            <a:off x="2513024" y="-2861764"/>
            <a:ext cx="7112701" cy="12447227"/>
          </a:xfrm>
        </p:spPr>
      </p:pic>
      <p:sp>
        <p:nvSpPr>
          <p:cNvPr id="4" name="Rectangle 3">
            <a:extLst>
              <a:ext uri="{FF2B5EF4-FFF2-40B4-BE49-F238E27FC236}">
                <a16:creationId xmlns:a16="http://schemas.microsoft.com/office/drawing/2014/main" id="{22F49649-43AB-4B0C-9C5E-2E86A9F1F470}"/>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a:t>Testimonial</a:t>
            </a:r>
            <a:endParaRPr lang="fr-FR" sz="4000" dirty="0"/>
          </a:p>
        </p:txBody>
      </p:sp>
      <p:pic>
        <p:nvPicPr>
          <p:cNvPr id="1026" name="Picture 2">
            <a:extLst>
              <a:ext uri="{FF2B5EF4-FFF2-40B4-BE49-F238E27FC236}">
                <a16:creationId xmlns:a16="http://schemas.microsoft.com/office/drawing/2014/main" id="{7F1C36D5-A4F3-FB51-8496-9322B30EB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239" y="1947006"/>
            <a:ext cx="4714875"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596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rPr>
              <a:t>SlimFaas</a:t>
            </a:r>
            <a:r>
              <a:rPr lang="fr-FR" sz="9600" dirty="0">
                <a:solidFill>
                  <a:schemeClr val="accent6">
                    <a:lumMod val="75000"/>
                  </a:schemeClr>
                </a:solidFill>
              </a:rPr>
              <a:t> </a:t>
            </a:r>
          </a:p>
          <a:p>
            <a:pPr marL="1143000" indent="-1143000">
              <a:buFont typeface="+mj-lt"/>
              <a:buAutoNum type="arabicPeriod"/>
            </a:pPr>
            <a:r>
              <a:rPr lang="fr-FR" sz="9600" dirty="0" err="1">
                <a:solidFill>
                  <a:schemeClr val="accent6">
                    <a:lumMod val="75000"/>
                  </a:schemeClr>
                </a:solidFill>
              </a:rPr>
              <a:t>Mind</a:t>
            </a:r>
            <a:r>
              <a:rPr lang="fr-FR" sz="9600" dirty="0">
                <a:solidFill>
                  <a:schemeClr val="accent6">
                    <a:lumMod val="75000"/>
                  </a:schemeClr>
                </a:solidFill>
              </a:rPr>
              <a:t> Changer</a:t>
            </a:r>
          </a:p>
          <a:p>
            <a:pPr marL="1143000" indent="-1143000">
              <a:buFont typeface="+mj-lt"/>
              <a:buAutoNum type="arabicPeriod"/>
            </a:pPr>
            <a:r>
              <a:rPr lang="fr-FR" sz="9600" dirty="0">
                <a:solidFill>
                  <a:schemeClr val="accent6">
                    <a:lumMod val="75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66547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highlight>
                  <a:srgbClr val="FFFF00"/>
                </a:highlight>
              </a:rPr>
              <a:t>SlimFaas</a:t>
            </a:r>
            <a:r>
              <a:rPr lang="fr-FR" sz="9600" dirty="0">
                <a:solidFill>
                  <a:schemeClr val="accent6">
                    <a:lumMod val="75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639303043"/>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D7AB42-0DA9-4407-9B22-92C435FE7C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31214</TotalTime>
  <Words>972</Words>
  <Application>Microsoft Office PowerPoint</Application>
  <PresentationFormat>Grand écran</PresentationFormat>
  <Paragraphs>242</Paragraphs>
  <Slides>40</Slides>
  <Notes>5</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40</vt:i4>
      </vt:variant>
    </vt:vector>
  </HeadingPairs>
  <TitlesOfParts>
    <vt:vector size="48" baseType="lpstr">
      <vt:lpstr>-apple-system</vt:lpstr>
      <vt:lpstr>Arial</vt:lpstr>
      <vt:lpstr>Calibri</vt:lpstr>
      <vt:lpstr>Century Gothic</vt:lpstr>
      <vt:lpstr>Franklin Gothic Book</vt:lpstr>
      <vt:lpstr>Franklin Gothic Medium</vt:lpstr>
      <vt:lpstr>Source Sans Pro</vt:lpstr>
      <vt:lpstr>Office Theme</vt:lpstr>
      <vt:lpstr>Présentation PowerPoint</vt:lpstr>
      <vt:lpstr>Présentation PowerPoint</vt:lpstr>
      <vt:lpstr>Présentation PowerPoint</vt:lpstr>
      <vt:lpstr>Présentation PowerPoint</vt:lpstr>
      <vt:lpstr>4 environments</vt:lpstr>
      <vt:lpstr>Guillaume Chervet Testimonial with</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Provisionning mode</vt:lpstr>
      <vt:lpstr>4 Environments</vt:lpstr>
      <vt:lpstr>SlimFaas/Schedule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Mind Changer: 4 Environments</vt:lpstr>
      <vt:lpstr>Mind Changer: SlimFaas Cost</vt:lpstr>
      <vt:lpstr>Mind Changer: SlimFaas Cost</vt:lpstr>
      <vt:lpstr>Mind Changer: Robert Carry Application</vt:lpstr>
      <vt:lpstr>Mind Changer: Robert app Cost</vt:lpstr>
      <vt:lpstr>Mind Changer: Robert Application with SlimFaas</vt:lpstr>
      <vt:lpstr>Mind Changer: Robert app Cost</vt:lpstr>
      <vt:lpstr>Présentation PowerPoint</vt:lpstr>
      <vt:lpstr>Présentation PowerPoint</vt:lpstr>
      <vt:lpstr>Robert Carry Testimonial with SlimFaas</vt:lpstr>
      <vt:lpstr>Présentation PowerPoint</vt:lpstr>
      <vt:lpstr>Everything as API</vt:lpstr>
      <vt:lpstr>Présentation PowerPoint</vt:lpstr>
      <vt:lpstr>Sample: GenIA/LLM Plateform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1243</cp:revision>
  <dcterms:created xsi:type="dcterms:W3CDTF">2020-11-18T10:41:47Z</dcterms:created>
  <dcterms:modified xsi:type="dcterms:W3CDTF">2025-04-01T19:51:51Z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